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98" r:id="rId2"/>
    <p:sldId id="362" r:id="rId3"/>
    <p:sldId id="299" r:id="rId4"/>
    <p:sldId id="300" r:id="rId5"/>
    <p:sldId id="305" r:id="rId6"/>
    <p:sldId id="363" r:id="rId7"/>
    <p:sldId id="366" r:id="rId8"/>
    <p:sldId id="307" r:id="rId9"/>
    <p:sldId id="309" r:id="rId10"/>
    <p:sldId id="365" r:id="rId11"/>
    <p:sldId id="311" r:id="rId12"/>
    <p:sldId id="364" r:id="rId13"/>
    <p:sldId id="337" r:id="rId14"/>
    <p:sldId id="310" r:id="rId15"/>
    <p:sldId id="327" r:id="rId16"/>
    <p:sldId id="328" r:id="rId17"/>
    <p:sldId id="330" r:id="rId18"/>
    <p:sldId id="331" r:id="rId19"/>
    <p:sldId id="332" r:id="rId20"/>
    <p:sldId id="333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34" r:id="rId37"/>
    <p:sldId id="335" r:id="rId38"/>
    <p:sldId id="336" r:id="rId39"/>
    <p:sldId id="338" r:id="rId40"/>
    <p:sldId id="339" r:id="rId41"/>
    <p:sldId id="340" r:id="rId42"/>
    <p:sldId id="341" r:id="rId43"/>
    <p:sldId id="342" r:id="rId44"/>
    <p:sldId id="343" r:id="rId45"/>
    <p:sldId id="356" r:id="rId46"/>
    <p:sldId id="357" r:id="rId47"/>
    <p:sldId id="344" r:id="rId48"/>
    <p:sldId id="345" r:id="rId49"/>
    <p:sldId id="346" r:id="rId50"/>
    <p:sldId id="347" r:id="rId51"/>
    <p:sldId id="348" r:id="rId52"/>
    <p:sldId id="349" r:id="rId53"/>
    <p:sldId id="351" r:id="rId54"/>
    <p:sldId id="350" r:id="rId55"/>
    <p:sldId id="352" r:id="rId56"/>
    <p:sldId id="353" r:id="rId57"/>
    <p:sldId id="354" r:id="rId58"/>
    <p:sldId id="355" r:id="rId59"/>
    <p:sldId id="358" r:id="rId60"/>
    <p:sldId id="359" r:id="rId61"/>
    <p:sldId id="360" r:id="rId6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nahider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84014" autoAdjust="0"/>
  </p:normalViewPr>
  <p:slideViewPr>
    <p:cSldViewPr snapToGrid="0">
      <p:cViewPr>
        <p:scale>
          <a:sx n="52" d="100"/>
          <a:sy n="52" d="100"/>
        </p:scale>
        <p:origin x="-1794" y="-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8BEE29-F0AB-4595-AB34-24A1743282A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D83BB487-C824-4C14-A6EE-66990D84E874}">
      <dgm:prSet phldrT="[Texto]" custT="1"/>
      <dgm:spPr/>
      <dgm:t>
        <a:bodyPr/>
        <a:lstStyle/>
        <a:p>
          <a:r>
            <a:rPr lang="es-PE" sz="1800" dirty="0" smtClean="0"/>
            <a:t>Prácticas</a:t>
          </a:r>
          <a:endParaRPr lang="es-PE" sz="1800" dirty="0"/>
        </a:p>
      </dgm:t>
    </dgm:pt>
    <dgm:pt modelId="{18C955D1-4D2A-4855-9196-393F2081DF72}" type="parTrans" cxnId="{00B3C16F-C9A3-40C2-A789-C41CE46EC0ED}">
      <dgm:prSet/>
      <dgm:spPr/>
      <dgm:t>
        <a:bodyPr/>
        <a:lstStyle/>
        <a:p>
          <a:endParaRPr lang="es-PE"/>
        </a:p>
      </dgm:t>
    </dgm:pt>
    <dgm:pt modelId="{FD338FEE-1401-493F-9272-0479F26BA93C}" type="sibTrans" cxnId="{00B3C16F-C9A3-40C2-A789-C41CE46EC0ED}">
      <dgm:prSet/>
      <dgm:spPr/>
      <dgm:t>
        <a:bodyPr/>
        <a:lstStyle/>
        <a:p>
          <a:endParaRPr lang="es-PE"/>
        </a:p>
      </dgm:t>
    </dgm:pt>
    <dgm:pt modelId="{24C9D353-9B3D-416F-B75F-6B2043D6FE6A}">
      <dgm:prSet phldrT="[Texto]" custT="1"/>
      <dgm:spPr/>
      <dgm:t>
        <a:bodyPr/>
        <a:lstStyle/>
        <a:p>
          <a:r>
            <a:rPr lang="es-PE" sz="1800" dirty="0" err="1" smtClean="0"/>
            <a:t>Code</a:t>
          </a:r>
          <a:r>
            <a:rPr lang="es-PE" sz="1800" dirty="0" smtClean="0"/>
            <a:t> </a:t>
          </a:r>
          <a:r>
            <a:rPr lang="es-PE" sz="1800" dirty="0" err="1" smtClean="0"/>
            <a:t>Reviews</a:t>
          </a:r>
          <a:endParaRPr lang="es-PE" sz="1800" dirty="0"/>
        </a:p>
      </dgm:t>
    </dgm:pt>
    <dgm:pt modelId="{881718D4-DDEE-47BC-AFA8-9D02612236E4}" type="parTrans" cxnId="{7C645816-6C6E-496F-8B44-C813D6AC9A27}">
      <dgm:prSet/>
      <dgm:spPr/>
      <dgm:t>
        <a:bodyPr/>
        <a:lstStyle/>
        <a:p>
          <a:endParaRPr lang="es-PE"/>
        </a:p>
      </dgm:t>
    </dgm:pt>
    <dgm:pt modelId="{9D04B02B-E7F3-4ADE-BF28-EB82095C5B23}" type="sibTrans" cxnId="{7C645816-6C6E-496F-8B44-C813D6AC9A27}">
      <dgm:prSet/>
      <dgm:spPr/>
      <dgm:t>
        <a:bodyPr/>
        <a:lstStyle/>
        <a:p>
          <a:endParaRPr lang="es-PE"/>
        </a:p>
      </dgm:t>
    </dgm:pt>
    <dgm:pt modelId="{E1B6D6BC-694E-463B-BA08-12C21415418E}">
      <dgm:prSet phldrT="[Texto]" custT="1"/>
      <dgm:spPr/>
      <dgm:t>
        <a:bodyPr/>
        <a:lstStyle/>
        <a:p>
          <a:r>
            <a:rPr lang="es-PE" sz="1800" dirty="0" err="1" smtClean="0"/>
            <a:t>Refactoring</a:t>
          </a:r>
          <a:endParaRPr lang="es-PE" sz="1800" dirty="0"/>
        </a:p>
      </dgm:t>
    </dgm:pt>
    <dgm:pt modelId="{E3169B4C-3748-42FD-A4EC-3B0819DFA62F}" type="parTrans" cxnId="{902804DD-391B-476E-BEC9-DD17055BB39E}">
      <dgm:prSet/>
      <dgm:spPr/>
      <dgm:t>
        <a:bodyPr/>
        <a:lstStyle/>
        <a:p>
          <a:endParaRPr lang="es-PE"/>
        </a:p>
      </dgm:t>
    </dgm:pt>
    <dgm:pt modelId="{661F329F-0F6B-4931-99A3-A92403EBAC51}" type="sibTrans" cxnId="{902804DD-391B-476E-BEC9-DD17055BB39E}">
      <dgm:prSet/>
      <dgm:spPr/>
      <dgm:t>
        <a:bodyPr/>
        <a:lstStyle/>
        <a:p>
          <a:endParaRPr lang="es-PE"/>
        </a:p>
      </dgm:t>
    </dgm:pt>
    <dgm:pt modelId="{CE61B241-2AD1-4182-B487-B776C9EE556A}">
      <dgm:prSet phldrT="[Texto]" custT="1"/>
      <dgm:spPr/>
      <dgm:t>
        <a:bodyPr/>
        <a:lstStyle/>
        <a:p>
          <a:r>
            <a:rPr lang="es-PE" sz="1800" dirty="0" err="1" smtClean="0"/>
            <a:t>Continuous</a:t>
          </a:r>
          <a:r>
            <a:rPr lang="es-PE" sz="1800" dirty="0" smtClean="0"/>
            <a:t> </a:t>
          </a:r>
          <a:r>
            <a:rPr lang="es-PE" sz="1800" dirty="0" err="1" smtClean="0"/>
            <a:t>Integration</a:t>
          </a:r>
          <a:endParaRPr lang="es-PE" sz="1800" dirty="0"/>
        </a:p>
      </dgm:t>
    </dgm:pt>
    <dgm:pt modelId="{1F99F10C-0A08-4CAF-B1AF-CC13642EDCCC}" type="parTrans" cxnId="{A187A673-202D-488C-9B42-6EAC514FAC4C}">
      <dgm:prSet/>
      <dgm:spPr/>
      <dgm:t>
        <a:bodyPr/>
        <a:lstStyle/>
        <a:p>
          <a:endParaRPr lang="es-PE"/>
        </a:p>
      </dgm:t>
    </dgm:pt>
    <dgm:pt modelId="{610CBBD5-1815-4002-8BA0-80D7C71C2DB2}" type="sibTrans" cxnId="{A187A673-202D-488C-9B42-6EAC514FAC4C}">
      <dgm:prSet/>
      <dgm:spPr/>
      <dgm:t>
        <a:bodyPr/>
        <a:lstStyle/>
        <a:p>
          <a:endParaRPr lang="es-PE"/>
        </a:p>
      </dgm:t>
    </dgm:pt>
    <dgm:pt modelId="{5766D0AA-B347-4C5D-944D-94D2F3EA6BA7}">
      <dgm:prSet phldrT="[Texto]" custT="1"/>
      <dgm:spPr/>
      <dgm:t>
        <a:bodyPr/>
        <a:lstStyle/>
        <a:p>
          <a:r>
            <a:rPr lang="es-PE" sz="1800" dirty="0" smtClean="0"/>
            <a:t>Done </a:t>
          </a:r>
          <a:r>
            <a:rPr lang="es-PE" sz="1800" dirty="0" err="1" smtClean="0"/>
            <a:t>Definition</a:t>
          </a:r>
          <a:endParaRPr lang="es-PE" sz="1800" dirty="0"/>
        </a:p>
      </dgm:t>
    </dgm:pt>
    <dgm:pt modelId="{4A2D8A53-70BD-4601-84A4-ED0AC12FFDFA}" type="parTrans" cxnId="{6FB2FE51-3DEE-4FE0-8D4E-0665BC9446DC}">
      <dgm:prSet/>
      <dgm:spPr/>
      <dgm:t>
        <a:bodyPr/>
        <a:lstStyle/>
        <a:p>
          <a:endParaRPr lang="es-PE"/>
        </a:p>
      </dgm:t>
    </dgm:pt>
    <dgm:pt modelId="{A818E865-F725-4012-83C5-C35082BDFB1D}" type="sibTrans" cxnId="{6FB2FE51-3DEE-4FE0-8D4E-0665BC9446DC}">
      <dgm:prSet/>
      <dgm:spPr/>
      <dgm:t>
        <a:bodyPr/>
        <a:lstStyle/>
        <a:p>
          <a:endParaRPr lang="es-PE"/>
        </a:p>
      </dgm:t>
    </dgm:pt>
    <dgm:pt modelId="{A25F8010-64EB-4E4A-BFBA-C3C46D068EE6}">
      <dgm:prSet phldrT="[Texto]" custT="1"/>
      <dgm:spPr/>
      <dgm:t>
        <a:bodyPr/>
        <a:lstStyle/>
        <a:p>
          <a:r>
            <a:rPr lang="es-PE" sz="1800" dirty="0" err="1" smtClean="0"/>
            <a:t>Quality</a:t>
          </a:r>
          <a:r>
            <a:rPr lang="es-PE" sz="1800" dirty="0" smtClean="0"/>
            <a:t> </a:t>
          </a:r>
          <a:r>
            <a:rPr lang="es-PE" sz="1800" dirty="0" err="1" smtClean="0"/>
            <a:t>Metrics</a:t>
          </a:r>
          <a:endParaRPr lang="es-PE" sz="1800" dirty="0"/>
        </a:p>
      </dgm:t>
    </dgm:pt>
    <dgm:pt modelId="{37D3497E-5EBB-43A8-8E5F-1761CFA56858}" type="parTrans" cxnId="{0C2515AE-1F5C-4AF9-AA8E-ED76A6D9A9D2}">
      <dgm:prSet/>
      <dgm:spPr/>
      <dgm:t>
        <a:bodyPr/>
        <a:lstStyle/>
        <a:p>
          <a:endParaRPr lang="es-PE"/>
        </a:p>
      </dgm:t>
    </dgm:pt>
    <dgm:pt modelId="{2C0A5A4D-A95D-4832-BC9E-C3A4805D3B6C}" type="sibTrans" cxnId="{0C2515AE-1F5C-4AF9-AA8E-ED76A6D9A9D2}">
      <dgm:prSet/>
      <dgm:spPr/>
      <dgm:t>
        <a:bodyPr/>
        <a:lstStyle/>
        <a:p>
          <a:endParaRPr lang="es-PE"/>
        </a:p>
      </dgm:t>
    </dgm:pt>
    <dgm:pt modelId="{C18A60A7-3F66-4C1F-AB4B-0A191B3BDED2}">
      <dgm:prSet phldrT="[Texto]" custT="1"/>
      <dgm:spPr/>
      <dgm:t>
        <a:bodyPr/>
        <a:lstStyle/>
        <a:p>
          <a:r>
            <a:rPr lang="es-PE" sz="1800" dirty="0" smtClean="0"/>
            <a:t>……….</a:t>
          </a:r>
          <a:endParaRPr lang="es-PE" sz="1800" dirty="0"/>
        </a:p>
      </dgm:t>
    </dgm:pt>
    <dgm:pt modelId="{C7E929F8-EF23-48F2-9936-DBD9CD2869DF}" type="parTrans" cxnId="{4150AA45-A192-4318-957B-3F74AF4301F7}">
      <dgm:prSet/>
      <dgm:spPr/>
      <dgm:t>
        <a:bodyPr/>
        <a:lstStyle/>
        <a:p>
          <a:endParaRPr lang="es-PE"/>
        </a:p>
      </dgm:t>
    </dgm:pt>
    <dgm:pt modelId="{B271A738-DD5E-4C35-B3EF-801D1C0CC7F4}" type="sibTrans" cxnId="{4150AA45-A192-4318-957B-3F74AF4301F7}">
      <dgm:prSet/>
      <dgm:spPr/>
      <dgm:t>
        <a:bodyPr/>
        <a:lstStyle/>
        <a:p>
          <a:endParaRPr lang="es-PE"/>
        </a:p>
      </dgm:t>
    </dgm:pt>
    <dgm:pt modelId="{5815AAA0-9E92-478C-8C4E-B8E89D934661}">
      <dgm:prSet phldrT="[Texto]" custT="1"/>
      <dgm:spPr/>
      <dgm:t>
        <a:bodyPr/>
        <a:lstStyle/>
        <a:p>
          <a:r>
            <a:rPr lang="es-PE" sz="1800" dirty="0" smtClean="0"/>
            <a:t>Test </a:t>
          </a:r>
          <a:r>
            <a:rPr lang="es-PE" sz="1800" dirty="0" err="1" smtClean="0"/>
            <a:t>Automation</a:t>
          </a:r>
          <a:endParaRPr lang="es-PE" sz="1800" dirty="0"/>
        </a:p>
      </dgm:t>
    </dgm:pt>
    <dgm:pt modelId="{126F08F0-F29D-4BD0-AB5B-074C3799E3E5}" type="parTrans" cxnId="{5B574B33-7769-48B7-BFDB-4A5E22F0795A}">
      <dgm:prSet/>
      <dgm:spPr/>
      <dgm:t>
        <a:bodyPr/>
        <a:lstStyle/>
        <a:p>
          <a:endParaRPr lang="es-PE"/>
        </a:p>
      </dgm:t>
    </dgm:pt>
    <dgm:pt modelId="{87C7FB73-441A-455A-8B6C-CDC623D7E004}" type="sibTrans" cxnId="{5B574B33-7769-48B7-BFDB-4A5E22F0795A}">
      <dgm:prSet/>
      <dgm:spPr/>
      <dgm:t>
        <a:bodyPr/>
        <a:lstStyle/>
        <a:p>
          <a:endParaRPr lang="es-PE"/>
        </a:p>
      </dgm:t>
    </dgm:pt>
    <dgm:pt modelId="{F08923F8-D239-4BA8-97B2-AF6A1BA0313D}" type="pres">
      <dgm:prSet presAssocID="{FF8BEE29-F0AB-4595-AB34-24A1743282A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4CBE887F-C2D1-4F72-9A30-08310CD21408}" type="pres">
      <dgm:prSet presAssocID="{D83BB487-C824-4C14-A6EE-66990D84E874}" presName="root1" presStyleCnt="0"/>
      <dgm:spPr/>
      <dgm:t>
        <a:bodyPr/>
        <a:lstStyle/>
        <a:p>
          <a:endParaRPr lang="es-PE"/>
        </a:p>
      </dgm:t>
    </dgm:pt>
    <dgm:pt modelId="{4C2F98C2-8CEC-47C2-9554-9042896F2F96}" type="pres">
      <dgm:prSet presAssocID="{D83BB487-C824-4C14-A6EE-66990D84E874}" presName="LevelOneTextNode" presStyleLbl="node0" presStyleIdx="0" presStyleCnt="1" custScaleX="230880" custScaleY="144867" custLinFactNeighborX="-2065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B2589BC5-503B-4B8F-9798-E9D7B3745E0E}" type="pres">
      <dgm:prSet presAssocID="{D83BB487-C824-4C14-A6EE-66990D84E874}" presName="level2hierChild" presStyleCnt="0"/>
      <dgm:spPr/>
      <dgm:t>
        <a:bodyPr/>
        <a:lstStyle/>
        <a:p>
          <a:endParaRPr lang="es-PE"/>
        </a:p>
      </dgm:t>
    </dgm:pt>
    <dgm:pt modelId="{F80B7C8B-9F98-40C1-BE1E-563A34C311EF}" type="pres">
      <dgm:prSet presAssocID="{881718D4-DDEE-47BC-AFA8-9D02612236E4}" presName="conn2-1" presStyleLbl="parChTrans1D2" presStyleIdx="0" presStyleCnt="7"/>
      <dgm:spPr/>
      <dgm:t>
        <a:bodyPr/>
        <a:lstStyle/>
        <a:p>
          <a:endParaRPr lang="es-PE"/>
        </a:p>
      </dgm:t>
    </dgm:pt>
    <dgm:pt modelId="{12863634-E1DF-447B-B3B7-D9B94DD4990B}" type="pres">
      <dgm:prSet presAssocID="{881718D4-DDEE-47BC-AFA8-9D02612236E4}" presName="connTx" presStyleLbl="parChTrans1D2" presStyleIdx="0" presStyleCnt="7"/>
      <dgm:spPr/>
      <dgm:t>
        <a:bodyPr/>
        <a:lstStyle/>
        <a:p>
          <a:endParaRPr lang="es-PE"/>
        </a:p>
      </dgm:t>
    </dgm:pt>
    <dgm:pt modelId="{54233D6F-5FC9-4E94-82F0-11C6716B941B}" type="pres">
      <dgm:prSet presAssocID="{24C9D353-9B3D-416F-B75F-6B2043D6FE6A}" presName="root2" presStyleCnt="0"/>
      <dgm:spPr/>
      <dgm:t>
        <a:bodyPr/>
        <a:lstStyle/>
        <a:p>
          <a:endParaRPr lang="es-PE"/>
        </a:p>
      </dgm:t>
    </dgm:pt>
    <dgm:pt modelId="{64258869-8980-4832-8BAE-D18F18F02196}" type="pres">
      <dgm:prSet presAssocID="{24C9D353-9B3D-416F-B75F-6B2043D6FE6A}" presName="LevelTwoTextNode" presStyleLbl="node2" presStyleIdx="0" presStyleCnt="7" custScaleX="395090" custScaleY="15616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3152CACB-8969-4292-B12B-367CD45AA5E5}" type="pres">
      <dgm:prSet presAssocID="{24C9D353-9B3D-416F-B75F-6B2043D6FE6A}" presName="level3hierChild" presStyleCnt="0"/>
      <dgm:spPr/>
      <dgm:t>
        <a:bodyPr/>
        <a:lstStyle/>
        <a:p>
          <a:endParaRPr lang="es-PE"/>
        </a:p>
      </dgm:t>
    </dgm:pt>
    <dgm:pt modelId="{B598223F-CE67-4D08-8E0D-9102BC871E46}" type="pres">
      <dgm:prSet presAssocID="{E3169B4C-3748-42FD-A4EC-3B0819DFA62F}" presName="conn2-1" presStyleLbl="parChTrans1D2" presStyleIdx="1" presStyleCnt="7"/>
      <dgm:spPr/>
      <dgm:t>
        <a:bodyPr/>
        <a:lstStyle/>
        <a:p>
          <a:endParaRPr lang="es-PE"/>
        </a:p>
      </dgm:t>
    </dgm:pt>
    <dgm:pt modelId="{66F7EC8E-CEE0-40FF-A4C3-6F9D389365C4}" type="pres">
      <dgm:prSet presAssocID="{E3169B4C-3748-42FD-A4EC-3B0819DFA62F}" presName="connTx" presStyleLbl="parChTrans1D2" presStyleIdx="1" presStyleCnt="7"/>
      <dgm:spPr/>
      <dgm:t>
        <a:bodyPr/>
        <a:lstStyle/>
        <a:p>
          <a:endParaRPr lang="es-PE"/>
        </a:p>
      </dgm:t>
    </dgm:pt>
    <dgm:pt modelId="{C1F0EFFB-B778-418D-81A8-4069B3F6F256}" type="pres">
      <dgm:prSet presAssocID="{E1B6D6BC-694E-463B-BA08-12C21415418E}" presName="root2" presStyleCnt="0"/>
      <dgm:spPr/>
      <dgm:t>
        <a:bodyPr/>
        <a:lstStyle/>
        <a:p>
          <a:endParaRPr lang="es-PE"/>
        </a:p>
      </dgm:t>
    </dgm:pt>
    <dgm:pt modelId="{9E617168-234B-4300-AA51-C052E9E0D32C}" type="pres">
      <dgm:prSet presAssocID="{E1B6D6BC-694E-463B-BA08-12C21415418E}" presName="LevelTwoTextNode" presStyleLbl="node2" presStyleIdx="1" presStyleCnt="7" custScaleX="395090" custScaleY="156164" custLinFactNeighborY="-2778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ACB0F884-F282-4144-A442-03FE93159A94}" type="pres">
      <dgm:prSet presAssocID="{E1B6D6BC-694E-463B-BA08-12C21415418E}" presName="level3hierChild" presStyleCnt="0"/>
      <dgm:spPr/>
      <dgm:t>
        <a:bodyPr/>
        <a:lstStyle/>
        <a:p>
          <a:endParaRPr lang="es-PE"/>
        </a:p>
      </dgm:t>
    </dgm:pt>
    <dgm:pt modelId="{CBC9AEE0-8A55-4722-8DDF-B824DA5404BF}" type="pres">
      <dgm:prSet presAssocID="{126F08F0-F29D-4BD0-AB5B-074C3799E3E5}" presName="conn2-1" presStyleLbl="parChTrans1D2" presStyleIdx="2" presStyleCnt="7"/>
      <dgm:spPr/>
      <dgm:t>
        <a:bodyPr/>
        <a:lstStyle/>
        <a:p>
          <a:endParaRPr lang="es-PE"/>
        </a:p>
      </dgm:t>
    </dgm:pt>
    <dgm:pt modelId="{2C119956-5CA7-45B2-9A12-FF3F02123604}" type="pres">
      <dgm:prSet presAssocID="{126F08F0-F29D-4BD0-AB5B-074C3799E3E5}" presName="connTx" presStyleLbl="parChTrans1D2" presStyleIdx="2" presStyleCnt="7"/>
      <dgm:spPr/>
      <dgm:t>
        <a:bodyPr/>
        <a:lstStyle/>
        <a:p>
          <a:endParaRPr lang="es-PE"/>
        </a:p>
      </dgm:t>
    </dgm:pt>
    <dgm:pt modelId="{BCCB6A38-8BFE-4AEA-AA55-E09C5D0516A0}" type="pres">
      <dgm:prSet presAssocID="{5815AAA0-9E92-478C-8C4E-B8E89D934661}" presName="root2" presStyleCnt="0"/>
      <dgm:spPr/>
      <dgm:t>
        <a:bodyPr/>
        <a:lstStyle/>
        <a:p>
          <a:endParaRPr lang="es-PE"/>
        </a:p>
      </dgm:t>
    </dgm:pt>
    <dgm:pt modelId="{B3F3B851-D447-452C-A3C9-5DFFBFC428C6}" type="pres">
      <dgm:prSet presAssocID="{5815AAA0-9E92-478C-8C4E-B8E89D934661}" presName="LevelTwoTextNode" presStyleLbl="node2" presStyleIdx="2" presStyleCnt="7" custScaleX="395090" custScaleY="156164" custLinFactNeighborY="-555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C7E809EF-EFD8-42DE-B8A3-19003298F01B}" type="pres">
      <dgm:prSet presAssocID="{5815AAA0-9E92-478C-8C4E-B8E89D934661}" presName="level3hierChild" presStyleCnt="0"/>
      <dgm:spPr/>
      <dgm:t>
        <a:bodyPr/>
        <a:lstStyle/>
        <a:p>
          <a:endParaRPr lang="es-PE"/>
        </a:p>
      </dgm:t>
    </dgm:pt>
    <dgm:pt modelId="{FEFD24AE-E834-4A77-8CFE-673B3BFB5596}" type="pres">
      <dgm:prSet presAssocID="{1F99F10C-0A08-4CAF-B1AF-CC13642EDCCC}" presName="conn2-1" presStyleLbl="parChTrans1D2" presStyleIdx="3" presStyleCnt="7"/>
      <dgm:spPr/>
      <dgm:t>
        <a:bodyPr/>
        <a:lstStyle/>
        <a:p>
          <a:endParaRPr lang="es-PE"/>
        </a:p>
      </dgm:t>
    </dgm:pt>
    <dgm:pt modelId="{5B1BD2D9-355A-4732-BC92-1D5C83A5FCD0}" type="pres">
      <dgm:prSet presAssocID="{1F99F10C-0A08-4CAF-B1AF-CC13642EDCCC}" presName="connTx" presStyleLbl="parChTrans1D2" presStyleIdx="3" presStyleCnt="7"/>
      <dgm:spPr/>
      <dgm:t>
        <a:bodyPr/>
        <a:lstStyle/>
        <a:p>
          <a:endParaRPr lang="es-PE"/>
        </a:p>
      </dgm:t>
    </dgm:pt>
    <dgm:pt modelId="{3D63DC09-B6DA-4B5E-918F-E93C70FF7D68}" type="pres">
      <dgm:prSet presAssocID="{CE61B241-2AD1-4182-B487-B776C9EE556A}" presName="root2" presStyleCnt="0"/>
      <dgm:spPr/>
      <dgm:t>
        <a:bodyPr/>
        <a:lstStyle/>
        <a:p>
          <a:endParaRPr lang="es-PE"/>
        </a:p>
      </dgm:t>
    </dgm:pt>
    <dgm:pt modelId="{2173DF31-CE53-4D73-9B66-DE062CFE4340}" type="pres">
      <dgm:prSet presAssocID="{CE61B241-2AD1-4182-B487-B776C9EE556A}" presName="LevelTwoTextNode" presStyleLbl="node2" presStyleIdx="3" presStyleCnt="7" custScaleX="395090" custScaleY="156164" custLinFactNeighborY="-833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A2611B1D-1D93-4088-BE71-3626CB1FA023}" type="pres">
      <dgm:prSet presAssocID="{CE61B241-2AD1-4182-B487-B776C9EE556A}" presName="level3hierChild" presStyleCnt="0"/>
      <dgm:spPr/>
      <dgm:t>
        <a:bodyPr/>
        <a:lstStyle/>
        <a:p>
          <a:endParaRPr lang="es-PE"/>
        </a:p>
      </dgm:t>
    </dgm:pt>
    <dgm:pt modelId="{2CA65C8B-2765-4151-B300-B15DF06DC1A7}" type="pres">
      <dgm:prSet presAssocID="{4A2D8A53-70BD-4601-84A4-ED0AC12FFDFA}" presName="conn2-1" presStyleLbl="parChTrans1D2" presStyleIdx="4" presStyleCnt="7"/>
      <dgm:spPr/>
      <dgm:t>
        <a:bodyPr/>
        <a:lstStyle/>
        <a:p>
          <a:endParaRPr lang="es-PE"/>
        </a:p>
      </dgm:t>
    </dgm:pt>
    <dgm:pt modelId="{5A90304C-06E9-4250-B577-E8020261AC2F}" type="pres">
      <dgm:prSet presAssocID="{4A2D8A53-70BD-4601-84A4-ED0AC12FFDFA}" presName="connTx" presStyleLbl="parChTrans1D2" presStyleIdx="4" presStyleCnt="7"/>
      <dgm:spPr/>
      <dgm:t>
        <a:bodyPr/>
        <a:lstStyle/>
        <a:p>
          <a:endParaRPr lang="es-PE"/>
        </a:p>
      </dgm:t>
    </dgm:pt>
    <dgm:pt modelId="{C233BA1B-CD5A-4DDE-B67E-8530386F540F}" type="pres">
      <dgm:prSet presAssocID="{5766D0AA-B347-4C5D-944D-94D2F3EA6BA7}" presName="root2" presStyleCnt="0"/>
      <dgm:spPr/>
      <dgm:t>
        <a:bodyPr/>
        <a:lstStyle/>
        <a:p>
          <a:endParaRPr lang="es-PE"/>
        </a:p>
      </dgm:t>
    </dgm:pt>
    <dgm:pt modelId="{2815EDDE-8131-4DF4-85BE-A4D59F32E04A}" type="pres">
      <dgm:prSet presAssocID="{5766D0AA-B347-4C5D-944D-94D2F3EA6BA7}" presName="LevelTwoTextNode" presStyleLbl="node2" presStyleIdx="4" presStyleCnt="7" custScaleX="395090" custScaleY="156164" custLinFactNeighborY="-11112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5CF3442D-96F5-48C3-B6E3-24A692330078}" type="pres">
      <dgm:prSet presAssocID="{5766D0AA-B347-4C5D-944D-94D2F3EA6BA7}" presName="level3hierChild" presStyleCnt="0"/>
      <dgm:spPr/>
      <dgm:t>
        <a:bodyPr/>
        <a:lstStyle/>
        <a:p>
          <a:endParaRPr lang="es-PE"/>
        </a:p>
      </dgm:t>
    </dgm:pt>
    <dgm:pt modelId="{EF3EC9CA-936D-4EA3-BDB6-A4C81F680D94}" type="pres">
      <dgm:prSet presAssocID="{37D3497E-5EBB-43A8-8E5F-1761CFA56858}" presName="conn2-1" presStyleLbl="parChTrans1D2" presStyleIdx="5" presStyleCnt="7"/>
      <dgm:spPr/>
      <dgm:t>
        <a:bodyPr/>
        <a:lstStyle/>
        <a:p>
          <a:endParaRPr lang="es-PE"/>
        </a:p>
      </dgm:t>
    </dgm:pt>
    <dgm:pt modelId="{91BD0CD4-315D-49C4-9F01-9A687728FDF1}" type="pres">
      <dgm:prSet presAssocID="{37D3497E-5EBB-43A8-8E5F-1761CFA56858}" presName="connTx" presStyleLbl="parChTrans1D2" presStyleIdx="5" presStyleCnt="7"/>
      <dgm:spPr/>
      <dgm:t>
        <a:bodyPr/>
        <a:lstStyle/>
        <a:p>
          <a:endParaRPr lang="es-PE"/>
        </a:p>
      </dgm:t>
    </dgm:pt>
    <dgm:pt modelId="{C233E427-F122-4BBF-AC15-9E53D85DE594}" type="pres">
      <dgm:prSet presAssocID="{A25F8010-64EB-4E4A-BFBA-C3C46D068EE6}" presName="root2" presStyleCnt="0"/>
      <dgm:spPr/>
      <dgm:t>
        <a:bodyPr/>
        <a:lstStyle/>
        <a:p>
          <a:endParaRPr lang="es-PE"/>
        </a:p>
      </dgm:t>
    </dgm:pt>
    <dgm:pt modelId="{DCA9C033-7952-4E23-B961-027E3C2241D9}" type="pres">
      <dgm:prSet presAssocID="{A25F8010-64EB-4E4A-BFBA-C3C46D068EE6}" presName="LevelTwoTextNode" presStyleLbl="node2" presStyleIdx="5" presStyleCnt="7" custScaleX="395090" custScaleY="156164" custLinFactNeighborY="-1389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09A0F110-C7A2-4162-9721-E5E047D1CB9D}" type="pres">
      <dgm:prSet presAssocID="{A25F8010-64EB-4E4A-BFBA-C3C46D068EE6}" presName="level3hierChild" presStyleCnt="0"/>
      <dgm:spPr/>
      <dgm:t>
        <a:bodyPr/>
        <a:lstStyle/>
        <a:p>
          <a:endParaRPr lang="es-PE"/>
        </a:p>
      </dgm:t>
    </dgm:pt>
    <dgm:pt modelId="{3631F616-4890-4F59-BAD1-2C4CFE210A55}" type="pres">
      <dgm:prSet presAssocID="{C7E929F8-EF23-48F2-9936-DBD9CD2869DF}" presName="conn2-1" presStyleLbl="parChTrans1D2" presStyleIdx="6" presStyleCnt="7"/>
      <dgm:spPr/>
      <dgm:t>
        <a:bodyPr/>
        <a:lstStyle/>
        <a:p>
          <a:endParaRPr lang="es-PE"/>
        </a:p>
      </dgm:t>
    </dgm:pt>
    <dgm:pt modelId="{1892E0EA-F181-4231-A9D8-B2866D79A320}" type="pres">
      <dgm:prSet presAssocID="{C7E929F8-EF23-48F2-9936-DBD9CD2869DF}" presName="connTx" presStyleLbl="parChTrans1D2" presStyleIdx="6" presStyleCnt="7"/>
      <dgm:spPr/>
      <dgm:t>
        <a:bodyPr/>
        <a:lstStyle/>
        <a:p>
          <a:endParaRPr lang="es-PE"/>
        </a:p>
      </dgm:t>
    </dgm:pt>
    <dgm:pt modelId="{8A55E238-98C4-40EF-9E75-75BDD6A7AD75}" type="pres">
      <dgm:prSet presAssocID="{C18A60A7-3F66-4C1F-AB4B-0A191B3BDED2}" presName="root2" presStyleCnt="0"/>
      <dgm:spPr/>
      <dgm:t>
        <a:bodyPr/>
        <a:lstStyle/>
        <a:p>
          <a:endParaRPr lang="es-PE"/>
        </a:p>
      </dgm:t>
    </dgm:pt>
    <dgm:pt modelId="{8B587683-4516-4C9D-B410-02397E1AB512}" type="pres">
      <dgm:prSet presAssocID="{C18A60A7-3F66-4C1F-AB4B-0A191B3BDED2}" presName="LevelTwoTextNode" presStyleLbl="node2" presStyleIdx="6" presStyleCnt="7" custScaleX="395090" custScaleY="156164" custLinFactNeighborY="-1490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2A7602D7-A9CC-41D7-AC60-2BB432CB00A5}" type="pres">
      <dgm:prSet presAssocID="{C18A60A7-3F66-4C1F-AB4B-0A191B3BDED2}" presName="level3hierChild" presStyleCnt="0"/>
      <dgm:spPr/>
      <dgm:t>
        <a:bodyPr/>
        <a:lstStyle/>
        <a:p>
          <a:endParaRPr lang="es-PE"/>
        </a:p>
      </dgm:t>
    </dgm:pt>
  </dgm:ptLst>
  <dgm:cxnLst>
    <dgm:cxn modelId="{00B3C16F-C9A3-40C2-A789-C41CE46EC0ED}" srcId="{FF8BEE29-F0AB-4595-AB34-24A1743282AA}" destId="{D83BB487-C824-4C14-A6EE-66990D84E874}" srcOrd="0" destOrd="0" parTransId="{18C955D1-4D2A-4855-9196-393F2081DF72}" sibTransId="{FD338FEE-1401-493F-9272-0479F26BA93C}"/>
    <dgm:cxn modelId="{173E85DB-A3F1-4C62-BA69-0AF6C945F5E9}" type="presOf" srcId="{24C9D353-9B3D-416F-B75F-6B2043D6FE6A}" destId="{64258869-8980-4832-8BAE-D18F18F02196}" srcOrd="0" destOrd="0" presId="urn:microsoft.com/office/officeart/2005/8/layout/hierarchy2"/>
    <dgm:cxn modelId="{5E2F463F-2743-4B1D-B381-D66C358EFF1A}" type="presOf" srcId="{FF8BEE29-F0AB-4595-AB34-24A1743282AA}" destId="{F08923F8-D239-4BA8-97B2-AF6A1BA0313D}" srcOrd="0" destOrd="0" presId="urn:microsoft.com/office/officeart/2005/8/layout/hierarchy2"/>
    <dgm:cxn modelId="{63604751-921F-4F6F-A61E-AB2F6B2309E1}" type="presOf" srcId="{4A2D8A53-70BD-4601-84A4-ED0AC12FFDFA}" destId="{5A90304C-06E9-4250-B577-E8020261AC2F}" srcOrd="1" destOrd="0" presId="urn:microsoft.com/office/officeart/2005/8/layout/hierarchy2"/>
    <dgm:cxn modelId="{4ED9E06F-A754-40C9-88B5-F89EBE3173F0}" type="presOf" srcId="{37D3497E-5EBB-43A8-8E5F-1761CFA56858}" destId="{91BD0CD4-315D-49C4-9F01-9A687728FDF1}" srcOrd="1" destOrd="0" presId="urn:microsoft.com/office/officeart/2005/8/layout/hierarchy2"/>
    <dgm:cxn modelId="{7C645816-6C6E-496F-8B44-C813D6AC9A27}" srcId="{D83BB487-C824-4C14-A6EE-66990D84E874}" destId="{24C9D353-9B3D-416F-B75F-6B2043D6FE6A}" srcOrd="0" destOrd="0" parTransId="{881718D4-DDEE-47BC-AFA8-9D02612236E4}" sibTransId="{9D04B02B-E7F3-4ADE-BF28-EB82095C5B23}"/>
    <dgm:cxn modelId="{5B574B33-7769-48B7-BFDB-4A5E22F0795A}" srcId="{D83BB487-C824-4C14-A6EE-66990D84E874}" destId="{5815AAA0-9E92-478C-8C4E-B8E89D934661}" srcOrd="2" destOrd="0" parTransId="{126F08F0-F29D-4BD0-AB5B-074C3799E3E5}" sibTransId="{87C7FB73-441A-455A-8B6C-CDC623D7E004}"/>
    <dgm:cxn modelId="{400C280B-DC6A-42DE-B949-2B8670A4448C}" type="presOf" srcId="{881718D4-DDEE-47BC-AFA8-9D02612236E4}" destId="{F80B7C8B-9F98-40C1-BE1E-563A34C311EF}" srcOrd="0" destOrd="0" presId="urn:microsoft.com/office/officeart/2005/8/layout/hierarchy2"/>
    <dgm:cxn modelId="{6FB2FE51-3DEE-4FE0-8D4E-0665BC9446DC}" srcId="{D83BB487-C824-4C14-A6EE-66990D84E874}" destId="{5766D0AA-B347-4C5D-944D-94D2F3EA6BA7}" srcOrd="4" destOrd="0" parTransId="{4A2D8A53-70BD-4601-84A4-ED0AC12FFDFA}" sibTransId="{A818E865-F725-4012-83C5-C35082BDFB1D}"/>
    <dgm:cxn modelId="{5CB914DC-4C55-46A7-8F20-183703A1725E}" type="presOf" srcId="{37D3497E-5EBB-43A8-8E5F-1761CFA56858}" destId="{EF3EC9CA-936D-4EA3-BDB6-A4C81F680D94}" srcOrd="0" destOrd="0" presId="urn:microsoft.com/office/officeart/2005/8/layout/hierarchy2"/>
    <dgm:cxn modelId="{E8489183-F384-489E-ACB8-1395C2DA98BC}" type="presOf" srcId="{5815AAA0-9E92-478C-8C4E-B8E89D934661}" destId="{B3F3B851-D447-452C-A3C9-5DFFBFC428C6}" srcOrd="0" destOrd="0" presId="urn:microsoft.com/office/officeart/2005/8/layout/hierarchy2"/>
    <dgm:cxn modelId="{8E28B9B4-247A-48E1-BD2F-BA2897DB8764}" type="presOf" srcId="{E3169B4C-3748-42FD-A4EC-3B0819DFA62F}" destId="{66F7EC8E-CEE0-40FF-A4C3-6F9D389365C4}" srcOrd="1" destOrd="0" presId="urn:microsoft.com/office/officeart/2005/8/layout/hierarchy2"/>
    <dgm:cxn modelId="{DC604AC2-3C14-4C8C-A965-7FA96444F2AA}" type="presOf" srcId="{C7E929F8-EF23-48F2-9936-DBD9CD2869DF}" destId="{1892E0EA-F181-4231-A9D8-B2866D79A320}" srcOrd="1" destOrd="0" presId="urn:microsoft.com/office/officeart/2005/8/layout/hierarchy2"/>
    <dgm:cxn modelId="{A187A673-202D-488C-9B42-6EAC514FAC4C}" srcId="{D83BB487-C824-4C14-A6EE-66990D84E874}" destId="{CE61B241-2AD1-4182-B487-B776C9EE556A}" srcOrd="3" destOrd="0" parTransId="{1F99F10C-0A08-4CAF-B1AF-CC13642EDCCC}" sibTransId="{610CBBD5-1815-4002-8BA0-80D7C71C2DB2}"/>
    <dgm:cxn modelId="{AA10598A-A901-451A-9EB9-AD2FE1071810}" type="presOf" srcId="{126F08F0-F29D-4BD0-AB5B-074C3799E3E5}" destId="{2C119956-5CA7-45B2-9A12-FF3F02123604}" srcOrd="1" destOrd="0" presId="urn:microsoft.com/office/officeart/2005/8/layout/hierarchy2"/>
    <dgm:cxn modelId="{BD038298-4DE5-4DF1-AE39-E31E3907F1C1}" type="presOf" srcId="{C7E929F8-EF23-48F2-9936-DBD9CD2869DF}" destId="{3631F616-4890-4F59-BAD1-2C4CFE210A55}" srcOrd="0" destOrd="0" presId="urn:microsoft.com/office/officeart/2005/8/layout/hierarchy2"/>
    <dgm:cxn modelId="{4150AA45-A192-4318-957B-3F74AF4301F7}" srcId="{D83BB487-C824-4C14-A6EE-66990D84E874}" destId="{C18A60A7-3F66-4C1F-AB4B-0A191B3BDED2}" srcOrd="6" destOrd="0" parTransId="{C7E929F8-EF23-48F2-9936-DBD9CD2869DF}" sibTransId="{B271A738-DD5E-4C35-B3EF-801D1C0CC7F4}"/>
    <dgm:cxn modelId="{9DD7CFC0-5B74-45DB-9A27-B9554C245E7A}" type="presOf" srcId="{CE61B241-2AD1-4182-B487-B776C9EE556A}" destId="{2173DF31-CE53-4D73-9B66-DE062CFE4340}" srcOrd="0" destOrd="0" presId="urn:microsoft.com/office/officeart/2005/8/layout/hierarchy2"/>
    <dgm:cxn modelId="{814FCA62-C25C-4153-A5BC-FC81C04742CF}" type="presOf" srcId="{1F99F10C-0A08-4CAF-B1AF-CC13642EDCCC}" destId="{5B1BD2D9-355A-4732-BC92-1D5C83A5FCD0}" srcOrd="1" destOrd="0" presId="urn:microsoft.com/office/officeart/2005/8/layout/hierarchy2"/>
    <dgm:cxn modelId="{0C2515AE-1F5C-4AF9-AA8E-ED76A6D9A9D2}" srcId="{D83BB487-C824-4C14-A6EE-66990D84E874}" destId="{A25F8010-64EB-4E4A-BFBA-C3C46D068EE6}" srcOrd="5" destOrd="0" parTransId="{37D3497E-5EBB-43A8-8E5F-1761CFA56858}" sibTransId="{2C0A5A4D-A95D-4832-BC9E-C3A4805D3B6C}"/>
    <dgm:cxn modelId="{869B0689-4FC1-4A2E-987E-1DF475470657}" type="presOf" srcId="{5766D0AA-B347-4C5D-944D-94D2F3EA6BA7}" destId="{2815EDDE-8131-4DF4-85BE-A4D59F32E04A}" srcOrd="0" destOrd="0" presId="urn:microsoft.com/office/officeart/2005/8/layout/hierarchy2"/>
    <dgm:cxn modelId="{FB0C0BA8-D846-4525-8909-E7D2D6150769}" type="presOf" srcId="{4A2D8A53-70BD-4601-84A4-ED0AC12FFDFA}" destId="{2CA65C8B-2765-4151-B300-B15DF06DC1A7}" srcOrd="0" destOrd="0" presId="urn:microsoft.com/office/officeart/2005/8/layout/hierarchy2"/>
    <dgm:cxn modelId="{54BC759C-4CCA-4604-9534-62926EB561B7}" type="presOf" srcId="{126F08F0-F29D-4BD0-AB5B-074C3799E3E5}" destId="{CBC9AEE0-8A55-4722-8DDF-B824DA5404BF}" srcOrd="0" destOrd="0" presId="urn:microsoft.com/office/officeart/2005/8/layout/hierarchy2"/>
    <dgm:cxn modelId="{E7BB5C5E-D9A0-4BA8-B0E4-DF9D211DA64C}" type="presOf" srcId="{E3169B4C-3748-42FD-A4EC-3B0819DFA62F}" destId="{B598223F-CE67-4D08-8E0D-9102BC871E46}" srcOrd="0" destOrd="0" presId="urn:microsoft.com/office/officeart/2005/8/layout/hierarchy2"/>
    <dgm:cxn modelId="{ADB93D2D-E367-4CF4-9F51-2B3B47E9E907}" type="presOf" srcId="{A25F8010-64EB-4E4A-BFBA-C3C46D068EE6}" destId="{DCA9C033-7952-4E23-B961-027E3C2241D9}" srcOrd="0" destOrd="0" presId="urn:microsoft.com/office/officeart/2005/8/layout/hierarchy2"/>
    <dgm:cxn modelId="{CAD5BF52-5836-47A0-9A01-CC5B6B82C36F}" type="presOf" srcId="{D83BB487-C824-4C14-A6EE-66990D84E874}" destId="{4C2F98C2-8CEC-47C2-9554-9042896F2F96}" srcOrd="0" destOrd="0" presId="urn:microsoft.com/office/officeart/2005/8/layout/hierarchy2"/>
    <dgm:cxn modelId="{902804DD-391B-476E-BEC9-DD17055BB39E}" srcId="{D83BB487-C824-4C14-A6EE-66990D84E874}" destId="{E1B6D6BC-694E-463B-BA08-12C21415418E}" srcOrd="1" destOrd="0" parTransId="{E3169B4C-3748-42FD-A4EC-3B0819DFA62F}" sibTransId="{661F329F-0F6B-4931-99A3-A92403EBAC51}"/>
    <dgm:cxn modelId="{420BE967-C417-4DC8-B8A9-2726265F5626}" type="presOf" srcId="{881718D4-DDEE-47BC-AFA8-9D02612236E4}" destId="{12863634-E1DF-447B-B3B7-D9B94DD4990B}" srcOrd="1" destOrd="0" presId="urn:microsoft.com/office/officeart/2005/8/layout/hierarchy2"/>
    <dgm:cxn modelId="{678C0086-5657-4EDC-9277-B5F9CC924B3A}" type="presOf" srcId="{1F99F10C-0A08-4CAF-B1AF-CC13642EDCCC}" destId="{FEFD24AE-E834-4A77-8CFE-673B3BFB5596}" srcOrd="0" destOrd="0" presId="urn:microsoft.com/office/officeart/2005/8/layout/hierarchy2"/>
    <dgm:cxn modelId="{E6F9A647-BD18-4A2A-A23A-881979370F16}" type="presOf" srcId="{E1B6D6BC-694E-463B-BA08-12C21415418E}" destId="{9E617168-234B-4300-AA51-C052E9E0D32C}" srcOrd="0" destOrd="0" presId="urn:microsoft.com/office/officeart/2005/8/layout/hierarchy2"/>
    <dgm:cxn modelId="{54EC3983-9A55-471F-9940-187CCA443D3D}" type="presOf" srcId="{C18A60A7-3F66-4C1F-AB4B-0A191B3BDED2}" destId="{8B587683-4516-4C9D-B410-02397E1AB512}" srcOrd="0" destOrd="0" presId="urn:microsoft.com/office/officeart/2005/8/layout/hierarchy2"/>
    <dgm:cxn modelId="{34A5C1AE-0AD4-49CC-A20C-10C501D1D8D9}" type="presParOf" srcId="{F08923F8-D239-4BA8-97B2-AF6A1BA0313D}" destId="{4CBE887F-C2D1-4F72-9A30-08310CD21408}" srcOrd="0" destOrd="0" presId="urn:microsoft.com/office/officeart/2005/8/layout/hierarchy2"/>
    <dgm:cxn modelId="{778B482B-880C-4F80-9B9B-13D458716AA4}" type="presParOf" srcId="{4CBE887F-C2D1-4F72-9A30-08310CD21408}" destId="{4C2F98C2-8CEC-47C2-9554-9042896F2F96}" srcOrd="0" destOrd="0" presId="urn:microsoft.com/office/officeart/2005/8/layout/hierarchy2"/>
    <dgm:cxn modelId="{F200959D-C5FD-468F-A5DF-8A74C5E656FA}" type="presParOf" srcId="{4CBE887F-C2D1-4F72-9A30-08310CD21408}" destId="{B2589BC5-503B-4B8F-9798-E9D7B3745E0E}" srcOrd="1" destOrd="0" presId="urn:microsoft.com/office/officeart/2005/8/layout/hierarchy2"/>
    <dgm:cxn modelId="{3FD2FC8B-1EC0-451E-A6B1-E51F8010FE7B}" type="presParOf" srcId="{B2589BC5-503B-4B8F-9798-E9D7B3745E0E}" destId="{F80B7C8B-9F98-40C1-BE1E-563A34C311EF}" srcOrd="0" destOrd="0" presId="urn:microsoft.com/office/officeart/2005/8/layout/hierarchy2"/>
    <dgm:cxn modelId="{0395F2BE-9E08-4B18-BAE6-1F90ADDAF81F}" type="presParOf" srcId="{F80B7C8B-9F98-40C1-BE1E-563A34C311EF}" destId="{12863634-E1DF-447B-B3B7-D9B94DD4990B}" srcOrd="0" destOrd="0" presId="urn:microsoft.com/office/officeart/2005/8/layout/hierarchy2"/>
    <dgm:cxn modelId="{395008CF-5510-42AC-B115-97736BEF5DC1}" type="presParOf" srcId="{B2589BC5-503B-4B8F-9798-E9D7B3745E0E}" destId="{54233D6F-5FC9-4E94-82F0-11C6716B941B}" srcOrd="1" destOrd="0" presId="urn:microsoft.com/office/officeart/2005/8/layout/hierarchy2"/>
    <dgm:cxn modelId="{736D94AB-F3A4-4846-AA35-4F5F31244428}" type="presParOf" srcId="{54233D6F-5FC9-4E94-82F0-11C6716B941B}" destId="{64258869-8980-4832-8BAE-D18F18F02196}" srcOrd="0" destOrd="0" presId="urn:microsoft.com/office/officeart/2005/8/layout/hierarchy2"/>
    <dgm:cxn modelId="{DCAB2565-CF63-4522-BA66-5A8918BC24E6}" type="presParOf" srcId="{54233D6F-5FC9-4E94-82F0-11C6716B941B}" destId="{3152CACB-8969-4292-B12B-367CD45AA5E5}" srcOrd="1" destOrd="0" presId="urn:microsoft.com/office/officeart/2005/8/layout/hierarchy2"/>
    <dgm:cxn modelId="{30325653-F5ED-4765-A288-4F0EA6B004CE}" type="presParOf" srcId="{B2589BC5-503B-4B8F-9798-E9D7B3745E0E}" destId="{B598223F-CE67-4D08-8E0D-9102BC871E46}" srcOrd="2" destOrd="0" presId="urn:microsoft.com/office/officeart/2005/8/layout/hierarchy2"/>
    <dgm:cxn modelId="{E9A4C2FC-8FB4-4721-95E1-75119B205486}" type="presParOf" srcId="{B598223F-CE67-4D08-8E0D-9102BC871E46}" destId="{66F7EC8E-CEE0-40FF-A4C3-6F9D389365C4}" srcOrd="0" destOrd="0" presId="urn:microsoft.com/office/officeart/2005/8/layout/hierarchy2"/>
    <dgm:cxn modelId="{B4BFEF78-756C-4E0B-9532-AAADD82F2F9F}" type="presParOf" srcId="{B2589BC5-503B-4B8F-9798-E9D7B3745E0E}" destId="{C1F0EFFB-B778-418D-81A8-4069B3F6F256}" srcOrd="3" destOrd="0" presId="urn:microsoft.com/office/officeart/2005/8/layout/hierarchy2"/>
    <dgm:cxn modelId="{7065E8E0-5C49-4F44-807B-562D49251886}" type="presParOf" srcId="{C1F0EFFB-B778-418D-81A8-4069B3F6F256}" destId="{9E617168-234B-4300-AA51-C052E9E0D32C}" srcOrd="0" destOrd="0" presId="urn:microsoft.com/office/officeart/2005/8/layout/hierarchy2"/>
    <dgm:cxn modelId="{9FF69E04-B9A3-4C80-8909-0FFE7E450556}" type="presParOf" srcId="{C1F0EFFB-B778-418D-81A8-4069B3F6F256}" destId="{ACB0F884-F282-4144-A442-03FE93159A94}" srcOrd="1" destOrd="0" presId="urn:microsoft.com/office/officeart/2005/8/layout/hierarchy2"/>
    <dgm:cxn modelId="{0D65D635-211B-457E-9078-85F98A496B70}" type="presParOf" srcId="{B2589BC5-503B-4B8F-9798-E9D7B3745E0E}" destId="{CBC9AEE0-8A55-4722-8DDF-B824DA5404BF}" srcOrd="4" destOrd="0" presId="urn:microsoft.com/office/officeart/2005/8/layout/hierarchy2"/>
    <dgm:cxn modelId="{DB77A943-B0D4-4F04-A8FB-D7CA9D38FD12}" type="presParOf" srcId="{CBC9AEE0-8A55-4722-8DDF-B824DA5404BF}" destId="{2C119956-5CA7-45B2-9A12-FF3F02123604}" srcOrd="0" destOrd="0" presId="urn:microsoft.com/office/officeart/2005/8/layout/hierarchy2"/>
    <dgm:cxn modelId="{198B91FF-4185-4F75-8A52-FAF5D615D84E}" type="presParOf" srcId="{B2589BC5-503B-4B8F-9798-E9D7B3745E0E}" destId="{BCCB6A38-8BFE-4AEA-AA55-E09C5D0516A0}" srcOrd="5" destOrd="0" presId="urn:microsoft.com/office/officeart/2005/8/layout/hierarchy2"/>
    <dgm:cxn modelId="{634D7702-99DA-449C-8A87-38BF2717654E}" type="presParOf" srcId="{BCCB6A38-8BFE-4AEA-AA55-E09C5D0516A0}" destId="{B3F3B851-D447-452C-A3C9-5DFFBFC428C6}" srcOrd="0" destOrd="0" presId="urn:microsoft.com/office/officeart/2005/8/layout/hierarchy2"/>
    <dgm:cxn modelId="{901DED3B-7169-46E1-B59C-18A345D9369B}" type="presParOf" srcId="{BCCB6A38-8BFE-4AEA-AA55-E09C5D0516A0}" destId="{C7E809EF-EFD8-42DE-B8A3-19003298F01B}" srcOrd="1" destOrd="0" presId="urn:microsoft.com/office/officeart/2005/8/layout/hierarchy2"/>
    <dgm:cxn modelId="{7B44BED9-4D1E-4586-8B00-376E6307CE30}" type="presParOf" srcId="{B2589BC5-503B-4B8F-9798-E9D7B3745E0E}" destId="{FEFD24AE-E834-4A77-8CFE-673B3BFB5596}" srcOrd="6" destOrd="0" presId="urn:microsoft.com/office/officeart/2005/8/layout/hierarchy2"/>
    <dgm:cxn modelId="{8325C0BE-941C-4C13-81FD-65AEF73F5C01}" type="presParOf" srcId="{FEFD24AE-E834-4A77-8CFE-673B3BFB5596}" destId="{5B1BD2D9-355A-4732-BC92-1D5C83A5FCD0}" srcOrd="0" destOrd="0" presId="urn:microsoft.com/office/officeart/2005/8/layout/hierarchy2"/>
    <dgm:cxn modelId="{16AB85E2-73F4-4AC0-B8C2-FC6B52B49F81}" type="presParOf" srcId="{B2589BC5-503B-4B8F-9798-E9D7B3745E0E}" destId="{3D63DC09-B6DA-4B5E-918F-E93C70FF7D68}" srcOrd="7" destOrd="0" presId="urn:microsoft.com/office/officeart/2005/8/layout/hierarchy2"/>
    <dgm:cxn modelId="{74D7F949-0D7E-48C4-A7B4-45B8AB95AF35}" type="presParOf" srcId="{3D63DC09-B6DA-4B5E-918F-E93C70FF7D68}" destId="{2173DF31-CE53-4D73-9B66-DE062CFE4340}" srcOrd="0" destOrd="0" presId="urn:microsoft.com/office/officeart/2005/8/layout/hierarchy2"/>
    <dgm:cxn modelId="{43898872-4765-478D-816F-2EBF1DB301C4}" type="presParOf" srcId="{3D63DC09-B6DA-4B5E-918F-E93C70FF7D68}" destId="{A2611B1D-1D93-4088-BE71-3626CB1FA023}" srcOrd="1" destOrd="0" presId="urn:microsoft.com/office/officeart/2005/8/layout/hierarchy2"/>
    <dgm:cxn modelId="{F3AA34A5-2DE4-49D4-A787-CB20F4BE3785}" type="presParOf" srcId="{B2589BC5-503B-4B8F-9798-E9D7B3745E0E}" destId="{2CA65C8B-2765-4151-B300-B15DF06DC1A7}" srcOrd="8" destOrd="0" presId="urn:microsoft.com/office/officeart/2005/8/layout/hierarchy2"/>
    <dgm:cxn modelId="{EBF3E081-15B3-4317-85CF-0DBBEA6117CF}" type="presParOf" srcId="{2CA65C8B-2765-4151-B300-B15DF06DC1A7}" destId="{5A90304C-06E9-4250-B577-E8020261AC2F}" srcOrd="0" destOrd="0" presId="urn:microsoft.com/office/officeart/2005/8/layout/hierarchy2"/>
    <dgm:cxn modelId="{DE9844A5-A9B0-4640-9FE0-209DB6A5F3A9}" type="presParOf" srcId="{B2589BC5-503B-4B8F-9798-E9D7B3745E0E}" destId="{C233BA1B-CD5A-4DDE-B67E-8530386F540F}" srcOrd="9" destOrd="0" presId="urn:microsoft.com/office/officeart/2005/8/layout/hierarchy2"/>
    <dgm:cxn modelId="{28624B42-3EB3-4196-B529-0F006F16F3EC}" type="presParOf" srcId="{C233BA1B-CD5A-4DDE-B67E-8530386F540F}" destId="{2815EDDE-8131-4DF4-85BE-A4D59F32E04A}" srcOrd="0" destOrd="0" presId="urn:microsoft.com/office/officeart/2005/8/layout/hierarchy2"/>
    <dgm:cxn modelId="{8461FD7D-078F-4107-8149-D184D4896A24}" type="presParOf" srcId="{C233BA1B-CD5A-4DDE-B67E-8530386F540F}" destId="{5CF3442D-96F5-48C3-B6E3-24A692330078}" srcOrd="1" destOrd="0" presId="urn:microsoft.com/office/officeart/2005/8/layout/hierarchy2"/>
    <dgm:cxn modelId="{22237C0F-AA34-4C39-A437-54BC36998225}" type="presParOf" srcId="{B2589BC5-503B-4B8F-9798-E9D7B3745E0E}" destId="{EF3EC9CA-936D-4EA3-BDB6-A4C81F680D94}" srcOrd="10" destOrd="0" presId="urn:microsoft.com/office/officeart/2005/8/layout/hierarchy2"/>
    <dgm:cxn modelId="{377D9DCC-3DEC-4DA7-B0EA-97C2D04FB1FE}" type="presParOf" srcId="{EF3EC9CA-936D-4EA3-BDB6-A4C81F680D94}" destId="{91BD0CD4-315D-49C4-9F01-9A687728FDF1}" srcOrd="0" destOrd="0" presId="urn:microsoft.com/office/officeart/2005/8/layout/hierarchy2"/>
    <dgm:cxn modelId="{E3E8BAD8-875A-4D7E-8088-C4D391694571}" type="presParOf" srcId="{B2589BC5-503B-4B8F-9798-E9D7B3745E0E}" destId="{C233E427-F122-4BBF-AC15-9E53D85DE594}" srcOrd="11" destOrd="0" presId="urn:microsoft.com/office/officeart/2005/8/layout/hierarchy2"/>
    <dgm:cxn modelId="{8EE205C4-3AED-4359-B4B8-AF49AB93CCC7}" type="presParOf" srcId="{C233E427-F122-4BBF-AC15-9E53D85DE594}" destId="{DCA9C033-7952-4E23-B961-027E3C2241D9}" srcOrd="0" destOrd="0" presId="urn:microsoft.com/office/officeart/2005/8/layout/hierarchy2"/>
    <dgm:cxn modelId="{C2B91F3E-4D87-40E9-8ACB-4D9BB336DEE9}" type="presParOf" srcId="{C233E427-F122-4BBF-AC15-9E53D85DE594}" destId="{09A0F110-C7A2-4162-9721-E5E047D1CB9D}" srcOrd="1" destOrd="0" presId="urn:microsoft.com/office/officeart/2005/8/layout/hierarchy2"/>
    <dgm:cxn modelId="{F681FAFD-5894-425D-9609-31BDFFED0081}" type="presParOf" srcId="{B2589BC5-503B-4B8F-9798-E9D7B3745E0E}" destId="{3631F616-4890-4F59-BAD1-2C4CFE210A55}" srcOrd="12" destOrd="0" presId="urn:microsoft.com/office/officeart/2005/8/layout/hierarchy2"/>
    <dgm:cxn modelId="{2CF9D54E-29D4-4269-AC23-25581208223C}" type="presParOf" srcId="{3631F616-4890-4F59-BAD1-2C4CFE210A55}" destId="{1892E0EA-F181-4231-A9D8-B2866D79A320}" srcOrd="0" destOrd="0" presId="urn:microsoft.com/office/officeart/2005/8/layout/hierarchy2"/>
    <dgm:cxn modelId="{B35A3CF6-AC09-4D8C-99AD-2FDCCB04D2CA}" type="presParOf" srcId="{B2589BC5-503B-4B8F-9798-E9D7B3745E0E}" destId="{8A55E238-98C4-40EF-9E75-75BDD6A7AD75}" srcOrd="13" destOrd="0" presId="urn:microsoft.com/office/officeart/2005/8/layout/hierarchy2"/>
    <dgm:cxn modelId="{FE25ACAE-3672-483C-80A8-C7FAA04224FA}" type="presParOf" srcId="{8A55E238-98C4-40EF-9E75-75BDD6A7AD75}" destId="{8B587683-4516-4C9D-B410-02397E1AB512}" srcOrd="0" destOrd="0" presId="urn:microsoft.com/office/officeart/2005/8/layout/hierarchy2"/>
    <dgm:cxn modelId="{C30EB834-4398-46D1-91EC-C890B4E1DFCF}" type="presParOf" srcId="{8A55E238-98C4-40EF-9E75-75BDD6A7AD75}" destId="{2A7602D7-A9CC-41D7-AC60-2BB432CB00A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EE3232-E623-4145-BBED-908D5BAA2D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29F91B0-BD21-4B07-9B4F-8D60DFC914D8}">
      <dgm:prSet phldrT="[Texto]" custT="1"/>
      <dgm:spPr/>
      <dgm:t>
        <a:bodyPr/>
        <a:lstStyle/>
        <a:p>
          <a:r>
            <a:rPr lang="es-PE" sz="2000" b="1" dirty="0" smtClean="0"/>
            <a:t>Small </a:t>
          </a:r>
          <a:br>
            <a:rPr lang="es-PE" sz="2000" b="1" dirty="0" smtClean="0"/>
          </a:br>
          <a:r>
            <a:rPr lang="es-PE" sz="2000" b="1" dirty="0" smtClean="0"/>
            <a:t>Refactoring</a:t>
          </a:r>
          <a:endParaRPr lang="es-PE" sz="2000" b="1" dirty="0"/>
        </a:p>
      </dgm:t>
    </dgm:pt>
    <dgm:pt modelId="{CA2F08B3-CF01-4986-8152-3624A4F2AC4E}" type="parTrans" cxnId="{82B7E5CA-A4C8-4692-A1B5-7ADF4AB07726}">
      <dgm:prSet/>
      <dgm:spPr/>
      <dgm:t>
        <a:bodyPr/>
        <a:lstStyle/>
        <a:p>
          <a:endParaRPr lang="es-PE" sz="2000" b="1"/>
        </a:p>
      </dgm:t>
    </dgm:pt>
    <dgm:pt modelId="{79600B01-B4F8-4175-8A7B-E3425018CA38}" type="sibTrans" cxnId="{82B7E5CA-A4C8-4692-A1B5-7ADF4AB07726}">
      <dgm:prSet/>
      <dgm:spPr/>
      <dgm:t>
        <a:bodyPr/>
        <a:lstStyle/>
        <a:p>
          <a:endParaRPr lang="es-PE" sz="2000" b="1"/>
        </a:p>
      </dgm:t>
    </dgm:pt>
    <dgm:pt modelId="{C83B2C2A-AB5F-4A5B-9910-56760C9E7CDD}">
      <dgm:prSet phldrT="[Texto]" custT="1"/>
      <dgm:spPr/>
      <dgm:t>
        <a:bodyPr/>
        <a:lstStyle/>
        <a:p>
          <a:r>
            <a:rPr lang="es-PE" sz="2000" b="1" dirty="0" err="1" smtClean="0"/>
            <a:t>Run</a:t>
          </a:r>
          <a:r>
            <a:rPr lang="es-PE" sz="2000" b="1" dirty="0" smtClean="0"/>
            <a:t> Test</a:t>
          </a:r>
          <a:endParaRPr lang="es-PE" sz="2000" b="1" dirty="0"/>
        </a:p>
      </dgm:t>
    </dgm:pt>
    <dgm:pt modelId="{24067175-C57A-4DE8-8085-B912BDF64348}" type="parTrans" cxnId="{5F199D80-7813-4348-A254-575ABFC41F61}">
      <dgm:prSet/>
      <dgm:spPr/>
      <dgm:t>
        <a:bodyPr/>
        <a:lstStyle/>
        <a:p>
          <a:endParaRPr lang="es-PE" sz="2000" b="1"/>
        </a:p>
      </dgm:t>
    </dgm:pt>
    <dgm:pt modelId="{A1D11034-E459-4563-B98D-5CE0F87FF764}" type="sibTrans" cxnId="{5F199D80-7813-4348-A254-575ABFC41F61}">
      <dgm:prSet/>
      <dgm:spPr/>
      <dgm:t>
        <a:bodyPr/>
        <a:lstStyle/>
        <a:p>
          <a:endParaRPr lang="es-PE" sz="2000" b="1"/>
        </a:p>
      </dgm:t>
    </dgm:pt>
    <dgm:pt modelId="{C24911E4-DA2A-43E2-AB6B-BD2857E2E05A}">
      <dgm:prSet phldrT="[Texto]" custT="1"/>
      <dgm:spPr/>
      <dgm:t>
        <a:bodyPr/>
        <a:lstStyle/>
        <a:p>
          <a:r>
            <a:rPr lang="es-PE" sz="2000" b="1" dirty="0" smtClean="0"/>
            <a:t>Small Refactoring</a:t>
          </a:r>
          <a:endParaRPr lang="es-PE" sz="2000" b="1" dirty="0"/>
        </a:p>
      </dgm:t>
    </dgm:pt>
    <dgm:pt modelId="{BC869E05-7E5D-44DB-AC97-B74361BC9A49}" type="parTrans" cxnId="{E2C6C5B3-AA43-4746-95E8-9C7F34C49ADA}">
      <dgm:prSet/>
      <dgm:spPr/>
      <dgm:t>
        <a:bodyPr/>
        <a:lstStyle/>
        <a:p>
          <a:endParaRPr lang="es-PE" sz="2000" b="1"/>
        </a:p>
      </dgm:t>
    </dgm:pt>
    <dgm:pt modelId="{0ACBF11A-80E8-4C62-A3BE-10CDA4C34FBF}" type="sibTrans" cxnId="{E2C6C5B3-AA43-4746-95E8-9C7F34C49ADA}">
      <dgm:prSet/>
      <dgm:spPr/>
      <dgm:t>
        <a:bodyPr/>
        <a:lstStyle/>
        <a:p>
          <a:endParaRPr lang="es-PE" sz="2000" b="1"/>
        </a:p>
      </dgm:t>
    </dgm:pt>
    <dgm:pt modelId="{1EAB427B-E6B9-44BA-9CDC-A7759AFB5BDF}">
      <dgm:prSet phldrT="[Texto]" custT="1"/>
      <dgm:spPr/>
      <dgm:t>
        <a:bodyPr/>
        <a:lstStyle/>
        <a:p>
          <a:r>
            <a:rPr lang="es-PE" sz="2000" b="1" dirty="0" err="1" smtClean="0"/>
            <a:t>Run</a:t>
          </a:r>
          <a:r>
            <a:rPr lang="es-PE" sz="2000" b="1" dirty="0" smtClean="0"/>
            <a:t> Test</a:t>
          </a:r>
          <a:endParaRPr lang="es-PE" sz="2000" b="1" dirty="0"/>
        </a:p>
      </dgm:t>
    </dgm:pt>
    <dgm:pt modelId="{B3CBBC0B-244C-4849-9D6E-FD3D02FD3FB2}" type="parTrans" cxnId="{D59B5E5E-5C25-46A9-A6A9-8D2E0B11F5DB}">
      <dgm:prSet/>
      <dgm:spPr/>
      <dgm:t>
        <a:bodyPr/>
        <a:lstStyle/>
        <a:p>
          <a:endParaRPr lang="es-PE" sz="2000" b="1"/>
        </a:p>
      </dgm:t>
    </dgm:pt>
    <dgm:pt modelId="{644F676C-8046-435F-9D9E-A633D6F0DD72}" type="sibTrans" cxnId="{D59B5E5E-5C25-46A9-A6A9-8D2E0B11F5DB}">
      <dgm:prSet/>
      <dgm:spPr/>
      <dgm:t>
        <a:bodyPr/>
        <a:lstStyle/>
        <a:p>
          <a:endParaRPr lang="es-PE" sz="2000" b="1"/>
        </a:p>
      </dgm:t>
    </dgm:pt>
    <dgm:pt modelId="{758B9A48-0883-48CD-A004-3F90C49BECF0}">
      <dgm:prSet phldrT="[Texto]" custT="1"/>
      <dgm:spPr/>
      <dgm:t>
        <a:bodyPr/>
        <a:lstStyle/>
        <a:p>
          <a:r>
            <a:rPr lang="es-PE" sz="2000" b="1" dirty="0" smtClean="0"/>
            <a:t>….</a:t>
          </a:r>
          <a:endParaRPr lang="es-PE" sz="2000" b="1" dirty="0"/>
        </a:p>
      </dgm:t>
    </dgm:pt>
    <dgm:pt modelId="{9449CB00-C9F2-4E56-9E13-F1DCE5930CBB}" type="parTrans" cxnId="{C3796DD3-968C-423E-B43B-1BAABE63F1C2}">
      <dgm:prSet/>
      <dgm:spPr/>
      <dgm:t>
        <a:bodyPr/>
        <a:lstStyle/>
        <a:p>
          <a:endParaRPr lang="es-PE" sz="2000" b="1"/>
        </a:p>
      </dgm:t>
    </dgm:pt>
    <dgm:pt modelId="{6E7D9170-6EEB-421C-A1F1-1D428F083DFE}" type="sibTrans" cxnId="{C3796DD3-968C-423E-B43B-1BAABE63F1C2}">
      <dgm:prSet/>
      <dgm:spPr/>
      <dgm:t>
        <a:bodyPr/>
        <a:lstStyle/>
        <a:p>
          <a:endParaRPr lang="es-PE" sz="2000" b="1"/>
        </a:p>
      </dgm:t>
    </dgm:pt>
    <dgm:pt modelId="{BB2A4E98-5A33-4021-AC51-12AF1205649D}" type="pres">
      <dgm:prSet presAssocID="{96EE3232-E623-4145-BBED-908D5BAA2D1D}" presName="Name0" presStyleCnt="0">
        <dgm:presLayoutVars>
          <dgm:dir/>
          <dgm:resizeHandles val="exact"/>
        </dgm:presLayoutVars>
      </dgm:prSet>
      <dgm:spPr/>
    </dgm:pt>
    <dgm:pt modelId="{24CAC893-EE9B-4D01-BB90-0CB36FFE22ED}" type="pres">
      <dgm:prSet presAssocID="{929F91B0-BD21-4B07-9B4F-8D60DFC914D8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ABE3886E-3425-438B-B611-116416A2FC63}" type="pres">
      <dgm:prSet presAssocID="{79600B01-B4F8-4175-8A7B-E3425018CA38}" presName="parSpace" presStyleCnt="0"/>
      <dgm:spPr/>
    </dgm:pt>
    <dgm:pt modelId="{B5F9542A-6098-4FB8-BB83-B5125E571D9D}" type="pres">
      <dgm:prSet presAssocID="{C83B2C2A-AB5F-4A5B-9910-56760C9E7CDD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81CEC35-BBCB-4CCB-8DE9-7BC6F424B69D}" type="pres">
      <dgm:prSet presAssocID="{A1D11034-E459-4563-B98D-5CE0F87FF764}" presName="parSpace" presStyleCnt="0"/>
      <dgm:spPr/>
    </dgm:pt>
    <dgm:pt modelId="{601A0D37-4256-4B03-929F-B3C0F426A913}" type="pres">
      <dgm:prSet presAssocID="{C24911E4-DA2A-43E2-AB6B-BD2857E2E05A}" presName="parTxOnly" presStyleLbl="node1" presStyleIdx="2" presStyleCnt="5" custScaleX="11960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288BFD18-0D6A-43FE-9B8E-7C7E8E59E907}" type="pres">
      <dgm:prSet presAssocID="{0ACBF11A-80E8-4C62-A3BE-10CDA4C34FBF}" presName="parSpace" presStyleCnt="0"/>
      <dgm:spPr/>
    </dgm:pt>
    <dgm:pt modelId="{28010DC8-3136-49BC-9983-7489D855A8B1}" type="pres">
      <dgm:prSet presAssocID="{1EAB427B-E6B9-44BA-9CDC-A7759AFB5B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3184AEF-A2E2-40E3-B552-69390D815681}" type="pres">
      <dgm:prSet presAssocID="{644F676C-8046-435F-9D9E-A633D6F0DD72}" presName="parSpace" presStyleCnt="0"/>
      <dgm:spPr/>
    </dgm:pt>
    <dgm:pt modelId="{1DD64DFB-8EE0-41B5-B8F9-3F2D3C1A3C58}" type="pres">
      <dgm:prSet presAssocID="{758B9A48-0883-48CD-A004-3F90C49BECF0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FF623A63-C701-450B-B7EB-E8D2282C3FAC}" type="presOf" srcId="{96EE3232-E623-4145-BBED-908D5BAA2D1D}" destId="{BB2A4E98-5A33-4021-AC51-12AF1205649D}" srcOrd="0" destOrd="0" presId="urn:microsoft.com/office/officeart/2005/8/layout/hChevron3"/>
    <dgm:cxn modelId="{5F199D80-7813-4348-A254-575ABFC41F61}" srcId="{96EE3232-E623-4145-BBED-908D5BAA2D1D}" destId="{C83B2C2A-AB5F-4A5B-9910-56760C9E7CDD}" srcOrd="1" destOrd="0" parTransId="{24067175-C57A-4DE8-8085-B912BDF64348}" sibTransId="{A1D11034-E459-4563-B98D-5CE0F87FF764}"/>
    <dgm:cxn modelId="{E2C6C5B3-AA43-4746-95E8-9C7F34C49ADA}" srcId="{96EE3232-E623-4145-BBED-908D5BAA2D1D}" destId="{C24911E4-DA2A-43E2-AB6B-BD2857E2E05A}" srcOrd="2" destOrd="0" parTransId="{BC869E05-7E5D-44DB-AC97-B74361BC9A49}" sibTransId="{0ACBF11A-80E8-4C62-A3BE-10CDA4C34FBF}"/>
    <dgm:cxn modelId="{454FD956-2888-4F32-9CB9-2CE37AF5EA91}" type="presOf" srcId="{758B9A48-0883-48CD-A004-3F90C49BECF0}" destId="{1DD64DFB-8EE0-41B5-B8F9-3F2D3C1A3C58}" srcOrd="0" destOrd="0" presId="urn:microsoft.com/office/officeart/2005/8/layout/hChevron3"/>
    <dgm:cxn modelId="{D59B5E5E-5C25-46A9-A6A9-8D2E0B11F5DB}" srcId="{96EE3232-E623-4145-BBED-908D5BAA2D1D}" destId="{1EAB427B-E6B9-44BA-9CDC-A7759AFB5BDF}" srcOrd="3" destOrd="0" parTransId="{B3CBBC0B-244C-4849-9D6E-FD3D02FD3FB2}" sibTransId="{644F676C-8046-435F-9D9E-A633D6F0DD72}"/>
    <dgm:cxn modelId="{364C6E21-2FE5-43E7-A4C6-D62625101483}" type="presOf" srcId="{929F91B0-BD21-4B07-9B4F-8D60DFC914D8}" destId="{24CAC893-EE9B-4D01-BB90-0CB36FFE22ED}" srcOrd="0" destOrd="0" presId="urn:microsoft.com/office/officeart/2005/8/layout/hChevron3"/>
    <dgm:cxn modelId="{3FCA6DCD-1F0E-4EC3-A1ED-7D62CD9AFA49}" type="presOf" srcId="{C24911E4-DA2A-43E2-AB6B-BD2857E2E05A}" destId="{601A0D37-4256-4B03-929F-B3C0F426A913}" srcOrd="0" destOrd="0" presId="urn:microsoft.com/office/officeart/2005/8/layout/hChevron3"/>
    <dgm:cxn modelId="{6835593B-7A91-4791-B562-88541F473B5C}" type="presOf" srcId="{1EAB427B-E6B9-44BA-9CDC-A7759AFB5BDF}" destId="{28010DC8-3136-49BC-9983-7489D855A8B1}" srcOrd="0" destOrd="0" presId="urn:microsoft.com/office/officeart/2005/8/layout/hChevron3"/>
    <dgm:cxn modelId="{C3796DD3-968C-423E-B43B-1BAABE63F1C2}" srcId="{96EE3232-E623-4145-BBED-908D5BAA2D1D}" destId="{758B9A48-0883-48CD-A004-3F90C49BECF0}" srcOrd="4" destOrd="0" parTransId="{9449CB00-C9F2-4E56-9E13-F1DCE5930CBB}" sibTransId="{6E7D9170-6EEB-421C-A1F1-1D428F083DFE}"/>
    <dgm:cxn modelId="{82B7E5CA-A4C8-4692-A1B5-7ADF4AB07726}" srcId="{96EE3232-E623-4145-BBED-908D5BAA2D1D}" destId="{929F91B0-BD21-4B07-9B4F-8D60DFC914D8}" srcOrd="0" destOrd="0" parTransId="{CA2F08B3-CF01-4986-8152-3624A4F2AC4E}" sibTransId="{79600B01-B4F8-4175-8A7B-E3425018CA38}"/>
    <dgm:cxn modelId="{17383BA2-1712-4ECC-B216-C869EB06F929}" type="presOf" srcId="{C83B2C2A-AB5F-4A5B-9910-56760C9E7CDD}" destId="{B5F9542A-6098-4FB8-BB83-B5125E571D9D}" srcOrd="0" destOrd="0" presId="urn:microsoft.com/office/officeart/2005/8/layout/hChevron3"/>
    <dgm:cxn modelId="{B4B01B69-AB99-4471-8981-E2F46FDB9812}" type="presParOf" srcId="{BB2A4E98-5A33-4021-AC51-12AF1205649D}" destId="{24CAC893-EE9B-4D01-BB90-0CB36FFE22ED}" srcOrd="0" destOrd="0" presId="urn:microsoft.com/office/officeart/2005/8/layout/hChevron3"/>
    <dgm:cxn modelId="{1C19BF82-E4B3-476D-96F5-38A4BB34B837}" type="presParOf" srcId="{BB2A4E98-5A33-4021-AC51-12AF1205649D}" destId="{ABE3886E-3425-438B-B611-116416A2FC63}" srcOrd="1" destOrd="0" presId="urn:microsoft.com/office/officeart/2005/8/layout/hChevron3"/>
    <dgm:cxn modelId="{6E51C04C-1288-477E-8AF8-993FA60D0748}" type="presParOf" srcId="{BB2A4E98-5A33-4021-AC51-12AF1205649D}" destId="{B5F9542A-6098-4FB8-BB83-B5125E571D9D}" srcOrd="2" destOrd="0" presId="urn:microsoft.com/office/officeart/2005/8/layout/hChevron3"/>
    <dgm:cxn modelId="{AD3DB372-6D9D-4280-B444-221969532694}" type="presParOf" srcId="{BB2A4E98-5A33-4021-AC51-12AF1205649D}" destId="{581CEC35-BBCB-4CCB-8DE9-7BC6F424B69D}" srcOrd="3" destOrd="0" presId="urn:microsoft.com/office/officeart/2005/8/layout/hChevron3"/>
    <dgm:cxn modelId="{BC2785C0-A394-481C-AB98-A17196FE0095}" type="presParOf" srcId="{BB2A4E98-5A33-4021-AC51-12AF1205649D}" destId="{601A0D37-4256-4B03-929F-B3C0F426A913}" srcOrd="4" destOrd="0" presId="urn:microsoft.com/office/officeart/2005/8/layout/hChevron3"/>
    <dgm:cxn modelId="{F0FC208C-14EC-483C-A096-07FFB0383B9B}" type="presParOf" srcId="{BB2A4E98-5A33-4021-AC51-12AF1205649D}" destId="{288BFD18-0D6A-43FE-9B8E-7C7E8E59E907}" srcOrd="5" destOrd="0" presId="urn:microsoft.com/office/officeart/2005/8/layout/hChevron3"/>
    <dgm:cxn modelId="{DC9F5227-0D6E-4646-9180-16BC2DC4E650}" type="presParOf" srcId="{BB2A4E98-5A33-4021-AC51-12AF1205649D}" destId="{28010DC8-3136-49BC-9983-7489D855A8B1}" srcOrd="6" destOrd="0" presId="urn:microsoft.com/office/officeart/2005/8/layout/hChevron3"/>
    <dgm:cxn modelId="{356D2ADB-8728-4DDB-84ED-667838CCDCCB}" type="presParOf" srcId="{BB2A4E98-5A33-4021-AC51-12AF1205649D}" destId="{53184AEF-A2E2-40E3-B552-69390D815681}" srcOrd="7" destOrd="0" presId="urn:microsoft.com/office/officeart/2005/8/layout/hChevron3"/>
    <dgm:cxn modelId="{AD9E09DB-8B03-4070-805D-D867A512AD49}" type="presParOf" srcId="{BB2A4E98-5A33-4021-AC51-12AF1205649D}" destId="{1DD64DFB-8EE0-41B5-B8F9-3F2D3C1A3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2F98C2-8CEC-47C2-9554-9042896F2F96}">
      <dsp:nvSpPr>
        <dsp:cNvPr id="0" name=""/>
        <dsp:cNvSpPr/>
      </dsp:nvSpPr>
      <dsp:spPr>
        <a:xfrm>
          <a:off x="479608" y="1854400"/>
          <a:ext cx="1646541" cy="5165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Prácticas</a:t>
          </a:r>
          <a:endParaRPr lang="es-PE" sz="1800" kern="1200" dirty="0"/>
        </a:p>
      </dsp:txBody>
      <dsp:txXfrm>
        <a:off x="504825" y="1879617"/>
        <a:ext cx="1596107" cy="466132"/>
      </dsp:txXfrm>
    </dsp:sp>
    <dsp:sp modelId="{F80B7C8B-9F98-40C1-BE1E-563A34C311EF}">
      <dsp:nvSpPr>
        <dsp:cNvPr id="0" name=""/>
        <dsp:cNvSpPr/>
      </dsp:nvSpPr>
      <dsp:spPr>
        <a:xfrm rot="16997516">
          <a:off x="1401726" y="1189585"/>
          <a:ext cx="1881407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1881407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600" kern="1200"/>
        </a:p>
      </dsp:txBody>
      <dsp:txXfrm>
        <a:off x="2295394" y="1150145"/>
        <a:ext cx="94070" cy="94070"/>
      </dsp:txXfrm>
    </dsp:sp>
    <dsp:sp modelId="{64258869-8980-4832-8BAE-D18F18F02196}">
      <dsp:nvSpPr>
        <dsp:cNvPr id="0" name=""/>
        <dsp:cNvSpPr/>
      </dsp:nvSpPr>
      <dsp:spPr>
        <a:xfrm>
          <a:off x="2558709" y="325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err="1" smtClean="0"/>
            <a:t>Code</a:t>
          </a:r>
          <a:r>
            <a:rPr lang="es-PE" sz="1800" kern="1200" dirty="0" smtClean="0"/>
            <a:t> </a:t>
          </a:r>
          <a:r>
            <a:rPr lang="es-PE" sz="1800" kern="1200" dirty="0" err="1" smtClean="0"/>
            <a:t>Reviews</a:t>
          </a:r>
          <a:endParaRPr lang="es-PE" sz="1800" kern="1200" dirty="0"/>
        </a:p>
      </dsp:txBody>
      <dsp:txXfrm>
        <a:off x="2585892" y="30435"/>
        <a:ext cx="2763253" cy="502482"/>
      </dsp:txXfrm>
    </dsp:sp>
    <dsp:sp modelId="{B598223F-CE67-4D08-8E0D-9102BC871E46}">
      <dsp:nvSpPr>
        <dsp:cNvPr id="0" name=""/>
        <dsp:cNvSpPr/>
      </dsp:nvSpPr>
      <dsp:spPr>
        <a:xfrm rot="17362023">
          <a:off x="1690235" y="1489800"/>
          <a:ext cx="1304387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1304387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500" kern="1200"/>
        </a:p>
      </dsp:txBody>
      <dsp:txXfrm>
        <a:off x="2309820" y="1464785"/>
        <a:ext cx="65219" cy="65219"/>
      </dsp:txXfrm>
    </dsp:sp>
    <dsp:sp modelId="{9E617168-234B-4300-AA51-C052E9E0D32C}">
      <dsp:nvSpPr>
        <dsp:cNvPr id="0" name=""/>
        <dsp:cNvSpPr/>
      </dsp:nvSpPr>
      <dsp:spPr>
        <a:xfrm>
          <a:off x="2558709" y="60368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err="1" smtClean="0"/>
            <a:t>Refactoring</a:t>
          </a:r>
          <a:endParaRPr lang="es-PE" sz="1800" kern="1200" dirty="0"/>
        </a:p>
      </dsp:txBody>
      <dsp:txXfrm>
        <a:off x="2585892" y="630865"/>
        <a:ext cx="2763253" cy="502482"/>
      </dsp:txXfrm>
    </dsp:sp>
    <dsp:sp modelId="{CBC9AEE0-8A55-4722-8DDF-B824DA5404BF}">
      <dsp:nvSpPr>
        <dsp:cNvPr id="0" name=""/>
        <dsp:cNvSpPr/>
      </dsp:nvSpPr>
      <dsp:spPr>
        <a:xfrm rot="18268040">
          <a:off x="1960267" y="1790015"/>
          <a:ext cx="764325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764325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500" kern="1200"/>
        </a:p>
      </dsp:txBody>
      <dsp:txXfrm>
        <a:off x="2323321" y="1778502"/>
        <a:ext cx="38216" cy="38216"/>
      </dsp:txXfrm>
    </dsp:sp>
    <dsp:sp modelId="{B3F3B851-D447-452C-A3C9-5DFFBFC428C6}">
      <dsp:nvSpPr>
        <dsp:cNvPr id="0" name=""/>
        <dsp:cNvSpPr/>
      </dsp:nvSpPr>
      <dsp:spPr>
        <a:xfrm>
          <a:off x="2558709" y="120411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Test </a:t>
          </a:r>
          <a:r>
            <a:rPr lang="es-PE" sz="1800" kern="1200" dirty="0" err="1" smtClean="0"/>
            <a:t>Automation</a:t>
          </a:r>
          <a:endParaRPr lang="es-PE" sz="1800" kern="1200" dirty="0"/>
        </a:p>
      </dsp:txBody>
      <dsp:txXfrm>
        <a:off x="2585892" y="1231295"/>
        <a:ext cx="2763253" cy="502482"/>
      </dsp:txXfrm>
    </dsp:sp>
    <dsp:sp modelId="{FEFD24AE-E834-4A77-8CFE-673B3BFB5596}">
      <dsp:nvSpPr>
        <dsp:cNvPr id="0" name=""/>
        <dsp:cNvSpPr/>
      </dsp:nvSpPr>
      <dsp:spPr>
        <a:xfrm rot="21364193">
          <a:off x="2125640" y="2090230"/>
          <a:ext cx="433579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433579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500" kern="1200"/>
        </a:p>
      </dsp:txBody>
      <dsp:txXfrm>
        <a:off x="2331590" y="2086985"/>
        <a:ext cx="21678" cy="21678"/>
      </dsp:txXfrm>
    </dsp:sp>
    <dsp:sp modelId="{2173DF31-CE53-4D73-9B66-DE062CFE4340}">
      <dsp:nvSpPr>
        <dsp:cNvPr id="0" name=""/>
        <dsp:cNvSpPr/>
      </dsp:nvSpPr>
      <dsp:spPr>
        <a:xfrm>
          <a:off x="2558709" y="180454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err="1" smtClean="0"/>
            <a:t>Continuous</a:t>
          </a:r>
          <a:r>
            <a:rPr lang="es-PE" sz="1800" kern="1200" dirty="0" smtClean="0"/>
            <a:t> </a:t>
          </a:r>
          <a:r>
            <a:rPr lang="es-PE" sz="1800" kern="1200" dirty="0" err="1" smtClean="0"/>
            <a:t>Integration</a:t>
          </a:r>
          <a:endParaRPr lang="es-PE" sz="1800" kern="1200" dirty="0"/>
        </a:p>
      </dsp:txBody>
      <dsp:txXfrm>
        <a:off x="2585892" y="1831725"/>
        <a:ext cx="2763253" cy="502482"/>
      </dsp:txXfrm>
    </dsp:sp>
    <dsp:sp modelId="{2CA65C8B-2765-4151-B300-B15DF06DC1A7}">
      <dsp:nvSpPr>
        <dsp:cNvPr id="0" name=""/>
        <dsp:cNvSpPr/>
      </dsp:nvSpPr>
      <dsp:spPr>
        <a:xfrm rot="3170428">
          <a:off x="1984372" y="2390445"/>
          <a:ext cx="716114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716114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500" kern="1200"/>
        </a:p>
      </dsp:txBody>
      <dsp:txXfrm>
        <a:off x="2324527" y="2380137"/>
        <a:ext cx="35805" cy="35805"/>
      </dsp:txXfrm>
    </dsp:sp>
    <dsp:sp modelId="{2815EDDE-8131-4DF4-85BE-A4D59F32E04A}">
      <dsp:nvSpPr>
        <dsp:cNvPr id="0" name=""/>
        <dsp:cNvSpPr/>
      </dsp:nvSpPr>
      <dsp:spPr>
        <a:xfrm>
          <a:off x="2558709" y="240497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Done </a:t>
          </a:r>
          <a:r>
            <a:rPr lang="es-PE" sz="1800" kern="1200" dirty="0" err="1" smtClean="0"/>
            <a:t>Definition</a:t>
          </a:r>
          <a:endParaRPr lang="es-PE" sz="1800" kern="1200" dirty="0"/>
        </a:p>
      </dsp:txBody>
      <dsp:txXfrm>
        <a:off x="2585892" y="2432155"/>
        <a:ext cx="2763253" cy="502482"/>
      </dsp:txXfrm>
    </dsp:sp>
    <dsp:sp modelId="{EF3EC9CA-936D-4EA3-BDB6-A4C81F680D94}">
      <dsp:nvSpPr>
        <dsp:cNvPr id="0" name=""/>
        <dsp:cNvSpPr/>
      </dsp:nvSpPr>
      <dsp:spPr>
        <a:xfrm rot="4183703">
          <a:off x="1718193" y="2690660"/>
          <a:ext cx="1248472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1248472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500" kern="1200"/>
        </a:p>
      </dsp:txBody>
      <dsp:txXfrm>
        <a:off x="2311218" y="2667043"/>
        <a:ext cx="62423" cy="62423"/>
      </dsp:txXfrm>
    </dsp:sp>
    <dsp:sp modelId="{DCA9C033-7952-4E23-B961-027E3C2241D9}">
      <dsp:nvSpPr>
        <dsp:cNvPr id="0" name=""/>
        <dsp:cNvSpPr/>
      </dsp:nvSpPr>
      <dsp:spPr>
        <a:xfrm>
          <a:off x="2558709" y="300540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err="1" smtClean="0"/>
            <a:t>Quality</a:t>
          </a:r>
          <a:r>
            <a:rPr lang="es-PE" sz="1800" kern="1200" dirty="0" smtClean="0"/>
            <a:t> </a:t>
          </a:r>
          <a:r>
            <a:rPr lang="es-PE" sz="1800" kern="1200" dirty="0" err="1" smtClean="0"/>
            <a:t>Metrics</a:t>
          </a:r>
          <a:endParaRPr lang="es-PE" sz="1800" kern="1200" dirty="0"/>
        </a:p>
      </dsp:txBody>
      <dsp:txXfrm>
        <a:off x="2585892" y="3032585"/>
        <a:ext cx="2763253" cy="502482"/>
      </dsp:txXfrm>
    </dsp:sp>
    <dsp:sp modelId="{3631F616-4890-4F59-BAD1-2C4CFE210A55}">
      <dsp:nvSpPr>
        <dsp:cNvPr id="0" name=""/>
        <dsp:cNvSpPr/>
      </dsp:nvSpPr>
      <dsp:spPr>
        <a:xfrm rot="4579532">
          <a:off x="1427560" y="2994025"/>
          <a:ext cx="1829737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1829737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600" kern="1200"/>
        </a:p>
      </dsp:txBody>
      <dsp:txXfrm>
        <a:off x="2296686" y="2955877"/>
        <a:ext cx="91486" cy="91486"/>
      </dsp:txXfrm>
    </dsp:sp>
    <dsp:sp modelId="{8B587683-4516-4C9D-B410-02397E1AB512}">
      <dsp:nvSpPr>
        <dsp:cNvPr id="0" name=""/>
        <dsp:cNvSpPr/>
      </dsp:nvSpPr>
      <dsp:spPr>
        <a:xfrm>
          <a:off x="2558709" y="361213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……….</a:t>
          </a:r>
          <a:endParaRPr lang="es-PE" sz="1800" kern="1200" dirty="0"/>
        </a:p>
      </dsp:txBody>
      <dsp:txXfrm>
        <a:off x="2585892" y="3639315"/>
        <a:ext cx="2763253" cy="502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AC893-EE9B-4D01-BB90-0CB36FFE22ED}">
      <dsp:nvSpPr>
        <dsp:cNvPr id="0" name=""/>
        <dsp:cNvSpPr/>
      </dsp:nvSpPr>
      <dsp:spPr>
        <a:xfrm>
          <a:off x="3206" y="16090"/>
          <a:ext cx="1816742" cy="7266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b="1" kern="1200" dirty="0" smtClean="0"/>
            <a:t>Small </a:t>
          </a:r>
          <a:br>
            <a:rPr lang="es-PE" sz="2000" b="1" kern="1200" dirty="0" smtClean="0"/>
          </a:br>
          <a:r>
            <a:rPr lang="es-PE" sz="2000" b="1" kern="1200" dirty="0" smtClean="0"/>
            <a:t>Refactoring</a:t>
          </a:r>
          <a:endParaRPr lang="es-PE" sz="2000" b="1" kern="1200" dirty="0"/>
        </a:p>
      </dsp:txBody>
      <dsp:txXfrm>
        <a:off x="3206" y="16090"/>
        <a:ext cx="1635068" cy="726697"/>
      </dsp:txXfrm>
    </dsp:sp>
    <dsp:sp modelId="{B5F9542A-6098-4FB8-BB83-B5125E571D9D}">
      <dsp:nvSpPr>
        <dsp:cNvPr id="0" name=""/>
        <dsp:cNvSpPr/>
      </dsp:nvSpPr>
      <dsp:spPr>
        <a:xfrm>
          <a:off x="1456600" y="16090"/>
          <a:ext cx="1816742" cy="7266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b="1" kern="1200" dirty="0" err="1" smtClean="0"/>
            <a:t>Run</a:t>
          </a:r>
          <a:r>
            <a:rPr lang="es-PE" sz="2000" b="1" kern="1200" dirty="0" smtClean="0"/>
            <a:t> Test</a:t>
          </a:r>
          <a:endParaRPr lang="es-PE" sz="2000" b="1" kern="1200" dirty="0"/>
        </a:p>
      </dsp:txBody>
      <dsp:txXfrm>
        <a:off x="1819949" y="16090"/>
        <a:ext cx="1090045" cy="726697"/>
      </dsp:txXfrm>
    </dsp:sp>
    <dsp:sp modelId="{601A0D37-4256-4B03-929F-B3C0F426A913}">
      <dsp:nvSpPr>
        <dsp:cNvPr id="0" name=""/>
        <dsp:cNvSpPr/>
      </dsp:nvSpPr>
      <dsp:spPr>
        <a:xfrm>
          <a:off x="2909995" y="16090"/>
          <a:ext cx="2172896" cy="7266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b="1" kern="1200" dirty="0" smtClean="0"/>
            <a:t>Small Refactoring</a:t>
          </a:r>
          <a:endParaRPr lang="es-PE" sz="2000" b="1" kern="1200" dirty="0"/>
        </a:p>
      </dsp:txBody>
      <dsp:txXfrm>
        <a:off x="3273344" y="16090"/>
        <a:ext cx="1446199" cy="726697"/>
      </dsp:txXfrm>
    </dsp:sp>
    <dsp:sp modelId="{28010DC8-3136-49BC-9983-7489D855A8B1}">
      <dsp:nvSpPr>
        <dsp:cNvPr id="0" name=""/>
        <dsp:cNvSpPr/>
      </dsp:nvSpPr>
      <dsp:spPr>
        <a:xfrm>
          <a:off x="4719543" y="16090"/>
          <a:ext cx="1816742" cy="7266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b="1" kern="1200" dirty="0" err="1" smtClean="0"/>
            <a:t>Run</a:t>
          </a:r>
          <a:r>
            <a:rPr lang="es-PE" sz="2000" b="1" kern="1200" dirty="0" smtClean="0"/>
            <a:t> Test</a:t>
          </a:r>
          <a:endParaRPr lang="es-PE" sz="2000" b="1" kern="1200" dirty="0"/>
        </a:p>
      </dsp:txBody>
      <dsp:txXfrm>
        <a:off x="5082892" y="16090"/>
        <a:ext cx="1090045" cy="726697"/>
      </dsp:txXfrm>
    </dsp:sp>
    <dsp:sp modelId="{1DD64DFB-8EE0-41B5-B8F9-3F2D3C1A3C58}">
      <dsp:nvSpPr>
        <dsp:cNvPr id="0" name=""/>
        <dsp:cNvSpPr/>
      </dsp:nvSpPr>
      <dsp:spPr>
        <a:xfrm>
          <a:off x="6172937" y="16090"/>
          <a:ext cx="1816742" cy="7266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b="1" kern="1200" dirty="0" smtClean="0"/>
            <a:t>….</a:t>
          </a:r>
          <a:endParaRPr lang="es-PE" sz="2000" b="1" kern="1200" dirty="0"/>
        </a:p>
      </dsp:txBody>
      <dsp:txXfrm>
        <a:off x="6536286" y="16090"/>
        <a:ext cx="1090045" cy="726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02AA-6E47-481C-9838-DEDD663C68CB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C1B3B-3057-40F3-A9C8-AA494501D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720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7RJmoCWx4cE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youtube.com/watch?v=5fd-hpjeg9c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learning.industriallogic.com/gh/submit?Action=PageAction&amp;album=trw&amp;path=recognizingSmells/technicalDebt/technicalDebtMismanagement&amp;devLanguage=Cpp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xjm.drupalgardens.com/blog/technical-debt-drupal-8-or-when-will-it-be-ready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xjm.drupalgardens.com/blog/technical-debt-drupal-8-or-when-will-it-be-ready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PE" dirty="0" smtClean="0"/>
              <a:t>El primero de preferencia para los </a:t>
            </a:r>
            <a:r>
              <a:rPr lang="es-PE" dirty="0" err="1" smtClean="0"/>
              <a:t>QAs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dirty="0" err="1" smtClean="0">
                <a:latin typeface="Arial" pitchFamily="34" charset="0"/>
                <a:cs typeface="Arial" pitchFamily="34" charset="0"/>
              </a:rPr>
              <a:t>Warnings</a:t>
            </a:r>
            <a:r>
              <a:rPr lang="es-PE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1200" dirty="0" err="1" smtClean="0">
                <a:latin typeface="Arial" pitchFamily="34" charset="0"/>
                <a:cs typeface="Arial" pitchFamily="34" charset="0"/>
              </a:rPr>
              <a:t>about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1200" baseline="0" dirty="0" err="1" smtClean="0">
                <a:latin typeface="Arial" pitchFamily="34" charset="0"/>
                <a:cs typeface="Arial" pitchFamily="34" charset="0"/>
              </a:rPr>
              <a:t>potential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1200" baseline="0" dirty="0" err="1" smtClean="0">
                <a:latin typeface="Arial" pitchFamily="34" charset="0"/>
                <a:cs typeface="Arial" pitchFamily="34" charset="0"/>
              </a:rPr>
              <a:t>problems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 in </a:t>
            </a:r>
            <a:r>
              <a:rPr lang="es-PE" sz="1200" baseline="0" dirty="0" err="1" smtClean="0">
                <a:latin typeface="Arial" pitchFamily="34" charset="0"/>
                <a:cs typeface="Arial" pitchFamily="34" charset="0"/>
              </a:rPr>
              <a:t>code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Smells document wisdom about how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design software!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Aquí es cuando entra el término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smells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no es otra cosa que criterios más solidos o señales de advertencia que podemos percibir en nuestro código de cuando probablemente sería una buena idea aplicar el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refactoring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8000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Ciertamente no son criterios precisos, ya que no existe ninguna métrica que sea rival ante la intuición y experiencia humana, pero son buenos indicadores a tomar en cuenta de que probablemente deberíamos tomar una acción en el código. Lo que también significa que debemos desarrollar ese sentido o intuición de cuando muchas líneas de código son muchas y cuando muchas variables son realmente muchas.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C1B3B-3057-40F3-A9C8-AA494501D204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4896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Nos juntamos en grupos,</a:t>
            </a:r>
            <a:r>
              <a:rPr lang="es-PE" baseline="0" dirty="0" smtClean="0"/>
              <a:t> cada pareja comparte el significado 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Nos juntamos en grupos,</a:t>
            </a:r>
            <a:r>
              <a:rPr lang="es-PE" baseline="0" dirty="0" smtClean="0"/>
              <a:t> cada pareja comparte el significado 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20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buscar</a:t>
            </a:r>
            <a:r>
              <a:rPr lang="en-US" baseline="0" dirty="0" smtClean="0"/>
              <a:t> Dead Code y </a:t>
            </a:r>
            <a:r>
              <a:rPr lang="en-US" baseline="0" dirty="0" err="1" smtClean="0"/>
              <a:t>opcionalmente</a:t>
            </a:r>
            <a:r>
              <a:rPr lang="en-US" baseline="0" dirty="0" smtClean="0"/>
              <a:t> Speculative Generality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hay </a:t>
            </a:r>
            <a:r>
              <a:rPr lang="en-US" baseline="0" dirty="0" err="1" smtClean="0"/>
              <a:t>ejemplos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Shotgun Surgery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36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37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38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dirty="0" smtClean="0"/>
              <a:t>Recordar que en un enfoque ágil entregamos valor de manera constante.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likely, however, you will see a bunch of 2s or worse, and very few 4s and 5s. The term for this is Technical Debt,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Congratulations, you have just revealed a serious problem! You have even quantified it.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worry, you aren’t alone, this is a very common problem. &lt;rant&gt;However, it’s also a very stupid, unnecessary problem so I’m baffled by why it is so common.&lt;/rant&gt;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Qué nos motiva a mejorar el código.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98316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>
                <a:hlinkClick r:id="rId3"/>
              </a:rPr>
              <a:t>http://www.youtube.com/watch?v=7RJmoCWx4cE</a:t>
            </a:r>
            <a:endParaRPr lang="es-PE" dirty="0" smtClean="0"/>
          </a:p>
          <a:p>
            <a:r>
              <a:rPr lang="es-PE" dirty="0" smtClean="0">
                <a:hlinkClick r:id="rId4"/>
              </a:rPr>
              <a:t>http://www.youtube.com/watch?v=5fd-hpjeg9c</a:t>
            </a:r>
            <a:endParaRPr lang="es-PE" dirty="0" smtClean="0"/>
          </a:p>
          <a:p>
            <a:endParaRPr lang="es-PE" dirty="0" smtClean="0"/>
          </a:p>
          <a:p>
            <a:r>
              <a:rPr lang="es-PE" dirty="0" smtClean="0"/>
              <a:t>Crear Clase Saludo con un método Saludar</a:t>
            </a:r>
          </a:p>
          <a:p>
            <a:r>
              <a:rPr lang="es-PE" dirty="0" smtClean="0"/>
              <a:t>Separar en Concatenación</a:t>
            </a:r>
          </a:p>
          <a:p>
            <a:r>
              <a:rPr lang="es-PE" dirty="0" smtClean="0"/>
              <a:t>Separar en Métodos cada palabra</a:t>
            </a:r>
          </a:p>
          <a:p>
            <a:r>
              <a:rPr lang="es-PE" smtClean="0"/>
              <a:t>Mover a una nueva clase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likely, however, you will see a bunch of 2s or worse, and very few 4s and 5s. The term for this is Technical Debt,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Congratulations, you have just revealed a serious problem! You have even quantified it.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worry, you aren’t alone, this is a very common problem. &lt;rant&gt;However, it’s also a very stupid, unnecessary problem so I’m baffled by why it is so common.&lt;/rant&gt;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reversiones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Hide Delegate</a:t>
            </a:r>
            <a:r>
              <a:rPr lang="es-P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Middle Man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Parameterize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 Parameter with Explicit Methods</a:t>
            </a:r>
            <a:endParaRPr lang="es-P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dirty="0" smtClean="0"/>
              <a:t>Recordar que en un enfoque ágil entregamos valor de manera constante.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to change a member field of a class from one type to another you often need to make many small changes within the class.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more changes you need to make, the riskier the work.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Refactoring from an old way of doing something to a new way can sometimes be difficult.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Examples include shifting from using a file system to a database or from a primitive type to a custom-designed class.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 Change helps you gradually evolve a new design in a safe and easy way.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very conservative safe approach to refactoring.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also gives management the ability to make the decision whether or not to cut over to the new code in a release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it is not tested properly by the time of the release, just don’t switch over, no need to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roleback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changes or take any other steps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60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1659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1659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>
                <a:hlinkClick r:id="rId3"/>
              </a:rPr>
              <a:t>https://elearning.industriallogic.com/gh/submit?Action=PageAction&amp;album=trw&amp;path=recognizingSmells/technicalDebt/technicalDebtMismanagement&amp;devLanguage=Cpp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mtClean="0">
                <a:hlinkClick r:id="rId3"/>
              </a:rPr>
              <a:t>http://xjm.drupalgardens.com/blog/technical-debt-drupal-8-or-when-will-it-be-ready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mtClean="0">
                <a:hlinkClick r:id="rId3"/>
              </a:rPr>
              <a:t>http://xjm.drupalgardens.com/blog/technical-debt-drupal-8-or-when-will-it-be-ready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027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7959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1987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Text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2149418"/>
            <a:ext cx="8229600" cy="3489382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accent2"/>
                </a:solidFill>
                <a:effectLst>
                  <a:outerShdw dist="38100" dir="2700000" algn="ctr" rotWithShape="0">
                    <a:srgbClr val="000000">
                      <a:alpha val="1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</a:t>
            </a:r>
            <a:endParaRPr lang="en-US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0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2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855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49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7579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225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134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1764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65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80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snahider/763781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st.github.com/snahider/7637927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techdebtstory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techdebtstory3" TargetMode="External"/><Relationship Id="rId4" Type="http://schemas.openxmlformats.org/officeDocument/2006/relationships/hyperlink" Target="http://bit.ly/techdebtstory2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TECHNICAL DEBT</a:t>
            </a:r>
            <a:endParaRPr lang="es-ES" dirty="0"/>
          </a:p>
        </p:txBody>
      </p:sp>
      <p:sp>
        <p:nvSpPr>
          <p:cNvPr id="7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FF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17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23594"/>
          </a:xfrm>
        </p:spPr>
        <p:txBody>
          <a:bodyPr/>
          <a:lstStyle/>
          <a:p>
            <a:r>
              <a:rPr lang="es-PE" dirty="0" smtClean="0"/>
              <a:t>Desde el punto de vista de Negocio</a:t>
            </a:r>
            <a:endParaRPr lang="es-P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79" y="1985962"/>
            <a:ext cx="7474319" cy="399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36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23594"/>
          </a:xfrm>
        </p:spPr>
        <p:txBody>
          <a:bodyPr/>
          <a:lstStyle/>
          <a:p>
            <a:r>
              <a:rPr lang="es-PE" dirty="0" smtClean="0"/>
              <a:t>Desde el punto de vista de QA</a:t>
            </a:r>
            <a:endParaRPr lang="es-P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" y="1352169"/>
            <a:ext cx="8090726" cy="424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621791" y="5749343"/>
            <a:ext cx="4974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dirty="0" smtClean="0"/>
              <a:t>EFR=0.3 es una situación muy difícil 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213150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Cómo mantener la Deuda Técnica bajo control</a:t>
            </a:r>
            <a:endParaRPr lang="es-PE" dirty="0"/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3296312412"/>
              </p:ext>
            </p:extLst>
          </p:nvPr>
        </p:nvGraphicFramePr>
        <p:xfrm>
          <a:off x="1570383" y="2010840"/>
          <a:ext cx="6003234" cy="4225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082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651878"/>
            <a:ext cx="8229600" cy="1341514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Clean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VS </a:t>
            </a:r>
            <a:r>
              <a:rPr lang="es-PE" dirty="0" err="1" smtClean="0">
                <a:solidFill>
                  <a:srgbClr val="00823B"/>
                </a:solidFill>
              </a:rPr>
              <a:t>Dirty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46667" y="2419683"/>
            <a:ext cx="7850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PE" sz="2400" dirty="0"/>
              <a:t>En parejas</a:t>
            </a:r>
            <a:r>
              <a:rPr lang="es-PE" sz="2400" dirty="0" smtClean="0"/>
              <a:t>:</a:t>
            </a:r>
            <a:endParaRPr lang="es-P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 smtClean="0"/>
              <a:t>Revisar </a:t>
            </a:r>
            <a:r>
              <a:rPr lang="es-PE" sz="2400" u="sng" dirty="0" smtClean="0">
                <a:hlinkClick r:id="rId3"/>
              </a:rPr>
              <a:t>https</a:t>
            </a:r>
            <a:r>
              <a:rPr lang="es-PE" sz="2400" u="sng" dirty="0">
                <a:hlinkClick r:id="rId3"/>
              </a:rPr>
              <a:t>://</a:t>
            </a:r>
            <a:r>
              <a:rPr lang="es-PE" sz="2400" u="sng" dirty="0" smtClean="0">
                <a:hlinkClick r:id="rId3"/>
              </a:rPr>
              <a:t>gist.github.com/snahider/7637818</a:t>
            </a:r>
            <a:r>
              <a:rPr lang="es-PE" sz="2400" dirty="0"/>
              <a:t> </a:t>
            </a:r>
            <a:r>
              <a:rPr lang="es-PE" sz="2400" dirty="0" smtClean="0"/>
              <a:t>y </a:t>
            </a:r>
            <a:r>
              <a:rPr lang="es-PE" sz="2400" dirty="0"/>
              <a:t>responder ¿Es un código “limpio” o un código “sucio”?.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 smtClean="0"/>
              <a:t>Revisar </a:t>
            </a:r>
            <a:r>
              <a:rPr lang="es-PE" sz="2400" u="sng" dirty="0" smtClean="0">
                <a:hlinkClick r:id="rId4"/>
              </a:rPr>
              <a:t>https</a:t>
            </a:r>
            <a:r>
              <a:rPr lang="es-PE" sz="2400" u="sng" dirty="0">
                <a:hlinkClick r:id="rId4"/>
              </a:rPr>
              <a:t>://</a:t>
            </a:r>
            <a:r>
              <a:rPr lang="es-PE" sz="2400" u="sng" dirty="0" smtClean="0">
                <a:hlinkClick r:id="rId4"/>
              </a:rPr>
              <a:t>gist.github.com/snahider/7637927</a:t>
            </a:r>
            <a:r>
              <a:rPr lang="es-PE" sz="2400" dirty="0"/>
              <a:t> </a:t>
            </a:r>
            <a:r>
              <a:rPr lang="es-PE" sz="2400" dirty="0" smtClean="0"/>
              <a:t>y </a:t>
            </a:r>
            <a:r>
              <a:rPr lang="es-PE" sz="2400" dirty="0"/>
              <a:t>responder ¿Es un código “limpio” o un código “sucio”?.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 smtClean="0"/>
              <a:t>¿Cómo definirían </a:t>
            </a:r>
            <a:r>
              <a:rPr lang="es-PE" sz="2400" dirty="0" err="1" smtClean="0"/>
              <a:t>Clean</a:t>
            </a:r>
            <a:r>
              <a:rPr lang="es-PE" sz="2400" dirty="0" smtClean="0"/>
              <a:t> </a:t>
            </a:r>
            <a:r>
              <a:rPr lang="es-PE" sz="2400" dirty="0" err="1" smtClean="0"/>
              <a:t>Code</a:t>
            </a:r>
            <a:r>
              <a:rPr lang="es-PE" sz="2400" dirty="0" smtClean="0"/>
              <a:t>?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28184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Smells</a:t>
            </a:r>
            <a:endParaRPr lang="es-ES" dirty="0"/>
          </a:p>
        </p:txBody>
      </p:sp>
      <p:sp>
        <p:nvSpPr>
          <p:cNvPr id="7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C0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549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93204" y="360000"/>
            <a:ext cx="8229600" cy="64807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Code</a:t>
            </a:r>
            <a:r>
              <a:rPr lang="es-PE" dirty="0"/>
              <a:t> </a:t>
            </a:r>
            <a:r>
              <a:rPr lang="es-PE" dirty="0" err="1"/>
              <a:t>Smells</a:t>
            </a:r>
            <a:endParaRPr lang="es-PE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918087"/>
            <a:ext cx="3877056" cy="2761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5 CuadroTexto"/>
          <p:cNvSpPr txBox="1"/>
          <p:nvPr/>
        </p:nvSpPr>
        <p:spPr>
          <a:xfrm>
            <a:off x="3408785" y="4685074"/>
            <a:ext cx="26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C00000"/>
                </a:solidFill>
              </a:rPr>
              <a:t>Si huele mal, cámbialo!</a:t>
            </a:r>
            <a:endParaRPr lang="es-PE" sz="2000" dirty="0">
              <a:solidFill>
                <a:srgbClr val="C0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86431" y="1252012"/>
            <a:ext cx="841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 smtClean="0">
                <a:cs typeface="Arial" pitchFamily="34" charset="0"/>
              </a:rPr>
              <a:t>Diseño que duplica, complica o acopla el código. </a:t>
            </a:r>
            <a:endParaRPr lang="es-PE" sz="2800" dirty="0">
              <a:cs typeface="Arial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559599" y="5373216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 smtClean="0">
                <a:cs typeface="Arial" pitchFamily="34" charset="0"/>
              </a:rPr>
              <a:t>Cada </a:t>
            </a:r>
            <a:r>
              <a:rPr lang="es-PE" sz="2800" dirty="0" err="1" smtClean="0">
                <a:cs typeface="Arial" pitchFamily="34" charset="0"/>
              </a:rPr>
              <a:t>Code</a:t>
            </a:r>
            <a:r>
              <a:rPr lang="es-PE" sz="2800" dirty="0" smtClean="0">
                <a:cs typeface="Arial" pitchFamily="34" charset="0"/>
              </a:rPr>
              <a:t> </a:t>
            </a:r>
            <a:r>
              <a:rPr lang="es-PE" sz="2800" dirty="0" err="1" smtClean="0">
                <a:cs typeface="Arial" pitchFamily="34" charset="0"/>
              </a:rPr>
              <a:t>Smell</a:t>
            </a:r>
            <a:r>
              <a:rPr lang="es-PE" sz="2800" dirty="0" smtClean="0">
                <a:cs typeface="Arial" pitchFamily="34" charset="0"/>
              </a:rPr>
              <a:t> documenta un "clásico" problema en el diseño.</a:t>
            </a:r>
            <a:endParaRPr lang="es-PE" sz="2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16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4" y="134297"/>
            <a:ext cx="8897592" cy="65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7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800200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408080"/>
            <a:ext cx="84969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/>
              <a:t>Cada uno </a:t>
            </a:r>
            <a:r>
              <a:rPr lang="es-PE" sz="2400" dirty="0" smtClean="0"/>
              <a:t>tiene asignado un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 de manera aleatoria.</a:t>
            </a:r>
            <a:endParaRPr lang="es-PE" sz="2400" dirty="0"/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Todos tienen un catalogo de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Smells</a:t>
            </a:r>
            <a:r>
              <a:rPr lang="es-PE" sz="2400" dirty="0" smtClean="0"/>
              <a:t> y un pequeño listado de atributos de calidad de software.</a:t>
            </a:r>
          </a:p>
          <a:p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De manera individual: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s-PE" sz="2400" dirty="0" smtClean="0"/>
              <a:t>Entender el significado del </a:t>
            </a:r>
            <a:r>
              <a:rPr lang="es-PE" sz="2400" dirty="0" err="1" smtClean="0"/>
              <a:t>smell</a:t>
            </a:r>
            <a:r>
              <a:rPr lang="es-PE" sz="2400" dirty="0" smtClean="0"/>
              <a:t> que le ha sido asignado.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s-PE" sz="2400" dirty="0" smtClean="0"/>
              <a:t>Pensar un ejemplo de código muy sencillo que ayude a entender mejor el </a:t>
            </a:r>
            <a:r>
              <a:rPr lang="es-PE" sz="2400" dirty="0" err="1" smtClean="0"/>
              <a:t>smell</a:t>
            </a:r>
            <a:r>
              <a:rPr lang="es-PE" sz="2400" dirty="0" smtClean="0"/>
              <a:t>.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s-PE" sz="2400" dirty="0" smtClean="0"/>
              <a:t>Identificar cuál  es el atributo de calidad más afectado.</a:t>
            </a:r>
          </a:p>
        </p:txBody>
      </p:sp>
    </p:spTree>
    <p:extLst>
      <p:ext uri="{BB962C8B-B14F-4D97-AF65-F5344CB8AC3E}">
        <p14:creationId xmlns:p14="http://schemas.microsoft.com/office/powerpoint/2010/main" val="351020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052736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369181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/>
              <a:t>En parejas, explicarse mutuamente el </a:t>
            </a:r>
            <a:r>
              <a:rPr lang="es-PE" sz="2400" dirty="0" err="1"/>
              <a:t>S</a:t>
            </a:r>
            <a:r>
              <a:rPr lang="es-PE" sz="2400" dirty="0" err="1" smtClean="0"/>
              <a:t>mell</a:t>
            </a:r>
            <a:r>
              <a:rPr lang="es-PE" sz="2400" dirty="0" smtClean="0"/>
              <a:t> </a:t>
            </a:r>
            <a:r>
              <a:rPr lang="es-PE" sz="2400" dirty="0"/>
              <a:t>y discutir sobre los puntos anteriores</a:t>
            </a:r>
            <a:r>
              <a:rPr lang="es-PE" sz="2400" dirty="0" smtClean="0"/>
              <a:t>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80291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052736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369181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/>
              <a:t>En grupos, cada pareja explica sus </a:t>
            </a:r>
            <a:r>
              <a:rPr lang="es-PE" sz="2400" dirty="0" err="1" smtClean="0"/>
              <a:t>Smells</a:t>
            </a:r>
            <a:r>
              <a:rPr lang="es-PE" sz="2400" dirty="0" smtClean="0"/>
              <a:t> </a:t>
            </a:r>
            <a:r>
              <a:rPr lang="es-PE" sz="2400" dirty="0"/>
              <a:t>al resto del grupo y discuten al respecto.</a:t>
            </a:r>
          </a:p>
        </p:txBody>
      </p:sp>
    </p:spTree>
    <p:extLst>
      <p:ext uri="{BB962C8B-B14F-4D97-AF65-F5344CB8AC3E}">
        <p14:creationId xmlns:p14="http://schemas.microsoft.com/office/powerpoint/2010/main" val="251495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340982"/>
            <a:ext cx="8229600" cy="1341514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Historias Reales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46667" y="2108787"/>
            <a:ext cx="78506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PE" sz="2400" dirty="0" smtClean="0"/>
              <a:t>En parejas, elegir uno de los 2 enlaces siguientes y leerlo:</a:t>
            </a:r>
            <a:endParaRPr lang="es-P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hlinkClick r:id="rId3"/>
              </a:rPr>
              <a:t>http://</a:t>
            </a:r>
            <a:r>
              <a:rPr lang="es-PE" sz="2400" dirty="0" smtClean="0">
                <a:hlinkClick r:id="rId3"/>
              </a:rPr>
              <a:t>bit.ly/techdebtstory1</a:t>
            </a:r>
            <a:r>
              <a:rPr lang="es-PE" sz="2400" dirty="0" smtClean="0"/>
              <a:t> </a:t>
            </a:r>
            <a:endParaRPr lang="es-P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hlinkClick r:id="rId4"/>
              </a:rPr>
              <a:t>http://</a:t>
            </a:r>
            <a:r>
              <a:rPr lang="es-PE" sz="2400" dirty="0" smtClean="0">
                <a:hlinkClick r:id="rId4"/>
              </a:rPr>
              <a:t>bit.ly/techdebtstory2</a:t>
            </a:r>
            <a:endParaRPr lang="es-P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sz="2400" dirty="0"/>
          </a:p>
          <a:p>
            <a:r>
              <a:rPr lang="es-PE" sz="2400" dirty="0" smtClean="0"/>
              <a:t>En parejas, leer el siguiente enlace </a:t>
            </a:r>
            <a:br>
              <a:rPr lang="es-PE" sz="2400" dirty="0" smtClean="0"/>
            </a:br>
            <a:r>
              <a:rPr lang="es-PE" sz="2400" dirty="0" smtClean="0"/>
              <a:t>(hasta la primera imagen, inclusive):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hlinkClick r:id="rId5"/>
              </a:rPr>
              <a:t>http://</a:t>
            </a:r>
            <a:r>
              <a:rPr lang="es-PE" sz="2400" dirty="0" smtClean="0">
                <a:hlinkClick r:id="rId5"/>
              </a:rPr>
              <a:t>bit.ly/techdebtstory3</a:t>
            </a:r>
            <a:endParaRPr lang="es-PE" sz="2400" dirty="0" smtClean="0"/>
          </a:p>
        </p:txBody>
      </p:sp>
    </p:spTree>
    <p:extLst>
      <p:ext uri="{BB962C8B-B14F-4D97-AF65-F5344CB8AC3E}">
        <p14:creationId xmlns:p14="http://schemas.microsoft.com/office/powerpoint/2010/main" val="308215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505085"/>
            <a:ext cx="84969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Se mostrará imágenes con analogías que representen a los </a:t>
            </a:r>
            <a:br>
              <a:rPr lang="es-PE" sz="2400" dirty="0" smtClean="0"/>
            </a:b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Smells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Identificar entre todos de qué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 se trata.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A la persona que le tocó ese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, se levanta y lo comparte con el resto.</a:t>
            </a:r>
          </a:p>
        </p:txBody>
      </p:sp>
    </p:spTree>
    <p:extLst>
      <p:ext uri="{BB962C8B-B14F-4D97-AF65-F5344CB8AC3E}">
        <p14:creationId xmlns:p14="http://schemas.microsoft.com/office/powerpoint/2010/main" val="72029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Duplicated</a:t>
            </a:r>
            <a:r>
              <a:rPr lang="es-PE" dirty="0"/>
              <a:t> </a:t>
            </a:r>
            <a:r>
              <a:rPr lang="es-PE" dirty="0" err="1"/>
              <a:t>Code</a:t>
            </a:r>
            <a:endParaRPr lang="es-PE" dirty="0"/>
          </a:p>
        </p:txBody>
      </p:sp>
      <p:pic>
        <p:nvPicPr>
          <p:cNvPr id="3074" name="Picture 2" descr="D:\Laboral\Cursos\Code Smells and Refactoring\Imagenes\duplicatecod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57816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350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Switch</a:t>
            </a:r>
            <a:r>
              <a:rPr lang="es-PE" dirty="0"/>
              <a:t> </a:t>
            </a:r>
            <a:r>
              <a:rPr lang="es-PE" dirty="0" err="1"/>
              <a:t>Statements</a:t>
            </a:r>
            <a:endParaRPr lang="es-PE" dirty="0"/>
          </a:p>
        </p:txBody>
      </p:sp>
      <p:pic>
        <p:nvPicPr>
          <p:cNvPr id="6146" name="Picture 2" descr="D:\Laboral\Cursos\Code Smells and Refactoring\Imagenes\Switch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" t="10825" r="6172" b="13175"/>
          <a:stretch/>
        </p:blipFill>
        <p:spPr bwMode="auto">
          <a:xfrm>
            <a:off x="2016579" y="1628800"/>
            <a:ext cx="5110843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75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Long </a:t>
            </a:r>
            <a:r>
              <a:rPr lang="es-PE" dirty="0" err="1"/>
              <a:t>Parameter</a:t>
            </a:r>
            <a:r>
              <a:rPr lang="es-PE" dirty="0"/>
              <a:t> </a:t>
            </a:r>
            <a:r>
              <a:rPr lang="es-PE" dirty="0" err="1"/>
              <a:t>List</a:t>
            </a:r>
            <a:endParaRPr lang="es-PE" dirty="0"/>
          </a:p>
        </p:txBody>
      </p:sp>
      <p:pic>
        <p:nvPicPr>
          <p:cNvPr id="2050" name="Picture 2" descr="D:\Laboral\Cursos\Code Smells and Refactoring\Imagenes\parameters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28526"/>
            <a:ext cx="7315200" cy="437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2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Lazy</a:t>
            </a:r>
            <a:r>
              <a:rPr lang="es-PE" dirty="0"/>
              <a:t> </a:t>
            </a:r>
            <a:r>
              <a:rPr lang="es-PE" dirty="0" err="1"/>
              <a:t>Class</a:t>
            </a:r>
            <a:endParaRPr lang="es-PE" dirty="0"/>
          </a:p>
        </p:txBody>
      </p:sp>
      <p:pic>
        <p:nvPicPr>
          <p:cNvPr id="8194" name="Picture 2" descr="D:\Laboral\Cursos\Code Smells and Refactoring\Imagenes\lazy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18313" r="7701"/>
          <a:stretch/>
        </p:blipFill>
        <p:spPr bwMode="auto">
          <a:xfrm>
            <a:off x="1006514" y="1484784"/>
            <a:ext cx="7130972" cy="492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48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Data </a:t>
            </a:r>
            <a:r>
              <a:rPr lang="es-PE" dirty="0" err="1"/>
              <a:t>Clumps</a:t>
            </a:r>
            <a:endParaRPr lang="es-PE" dirty="0"/>
          </a:p>
        </p:txBody>
      </p:sp>
      <p:pic>
        <p:nvPicPr>
          <p:cNvPr id="4098" name="Picture 2" descr="D:\Laboral\Cursos\Code Smells and Refactoring\Imagenes\clump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" t="5225" b="10267"/>
          <a:stretch/>
        </p:blipFill>
        <p:spPr bwMode="auto">
          <a:xfrm>
            <a:off x="1176507" y="1340768"/>
            <a:ext cx="6851877" cy="467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30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Shotgun</a:t>
            </a:r>
            <a:r>
              <a:rPr lang="es-PE" dirty="0"/>
              <a:t> </a:t>
            </a:r>
            <a:r>
              <a:rPr lang="es-PE" dirty="0" err="1"/>
              <a:t>Surgery</a:t>
            </a:r>
            <a:endParaRPr lang="es-PE" dirty="0"/>
          </a:p>
        </p:txBody>
      </p:sp>
      <p:pic>
        <p:nvPicPr>
          <p:cNvPr id="7170" name="Picture 2" descr="D:\Laboral\Cursos\Code Smells and Refactoring\Imagenes\surgery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12708" r="8272" b="7284"/>
          <a:stretch/>
        </p:blipFill>
        <p:spPr bwMode="auto">
          <a:xfrm>
            <a:off x="2483768" y="1340768"/>
            <a:ext cx="3962674" cy="518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08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Primitive</a:t>
            </a:r>
            <a:r>
              <a:rPr lang="es-PE" dirty="0"/>
              <a:t> </a:t>
            </a:r>
            <a:r>
              <a:rPr lang="es-PE" dirty="0" err="1"/>
              <a:t>Obsession</a:t>
            </a:r>
            <a:endParaRPr lang="es-P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719" y="1844824"/>
            <a:ext cx="3084562" cy="29147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729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Feature</a:t>
            </a:r>
            <a:r>
              <a:rPr lang="es-PE" dirty="0"/>
              <a:t> </a:t>
            </a:r>
            <a:r>
              <a:rPr lang="es-PE" dirty="0" err="1"/>
              <a:t>Envy</a:t>
            </a:r>
            <a:endParaRPr lang="es-PE" dirty="0"/>
          </a:p>
        </p:txBody>
      </p:sp>
      <p:pic>
        <p:nvPicPr>
          <p:cNvPr id="4" name="Picture 2" descr="D:\Laboral\Cursos\Code Smells and Refactoring\Imagenes\featureenvy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556792"/>
            <a:ext cx="6572251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80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Divergent</a:t>
            </a:r>
            <a:r>
              <a:rPr lang="es-PE" dirty="0"/>
              <a:t> </a:t>
            </a:r>
            <a:r>
              <a:rPr lang="es-PE" dirty="0" err="1"/>
              <a:t>Change</a:t>
            </a:r>
            <a:endParaRPr lang="es-PE" dirty="0"/>
          </a:p>
        </p:txBody>
      </p:sp>
      <p:pic>
        <p:nvPicPr>
          <p:cNvPr id="13314" name="Picture 2" descr="D:\Laboral\Cursos\Code Smells and Refactoring\Imagenes\divergentchan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556792"/>
            <a:ext cx="635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99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1702" y="1250199"/>
            <a:ext cx="8229600" cy="60960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PE" sz="4800" dirty="0">
                <a:solidFill>
                  <a:schemeClr val="tx1"/>
                </a:solidFill>
              </a:rPr>
              <a:t>¿ Cómo nos sentimos acerca de la calidad de nuestro código ahora ?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85" y="2807589"/>
            <a:ext cx="1914792" cy="1914792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34" y="2807589"/>
            <a:ext cx="1943371" cy="1914792"/>
          </a:xfrm>
          <a:prstGeom prst="rect">
            <a:avLst/>
          </a:prstGeom>
        </p:spPr>
      </p:pic>
      <p:cxnSp>
        <p:nvCxnSpPr>
          <p:cNvPr id="6" name="5 Conector recto de flecha"/>
          <p:cNvCxnSpPr/>
          <p:nvPr/>
        </p:nvCxnSpPr>
        <p:spPr>
          <a:xfrm>
            <a:off x="1518835" y="4928466"/>
            <a:ext cx="6192000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1441345" y="5037092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1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7373365" y="5037093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5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19" name="18 Conector recto"/>
          <p:cNvCxnSpPr/>
          <p:nvPr/>
        </p:nvCxnSpPr>
        <p:spPr>
          <a:xfrm flipH="1">
            <a:off x="1637838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flipH="1">
            <a:off x="7596342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/>
          <p:nvPr/>
        </p:nvCxnSpPr>
        <p:spPr>
          <a:xfrm flipH="1">
            <a:off x="3123093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/>
          <p:cNvCxnSpPr/>
          <p:nvPr/>
        </p:nvCxnSpPr>
        <p:spPr>
          <a:xfrm flipH="1">
            <a:off x="4620186" y="4784201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 flipH="1">
            <a:off x="6142680" y="4766466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09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Refused</a:t>
            </a:r>
            <a:r>
              <a:rPr lang="es-PE" dirty="0"/>
              <a:t> </a:t>
            </a:r>
            <a:r>
              <a:rPr lang="es-PE" dirty="0" err="1"/>
              <a:t>Bequest</a:t>
            </a:r>
            <a:endParaRPr lang="es-PE" dirty="0"/>
          </a:p>
        </p:txBody>
      </p:sp>
      <p:pic>
        <p:nvPicPr>
          <p:cNvPr id="5122" name="Picture 2" descr="D:\Laboral\Cursos\Code Smells and Refactoring\Imagenes\refused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1772816"/>
            <a:ext cx="476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5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Long </a:t>
            </a:r>
            <a:r>
              <a:rPr lang="es-PE" dirty="0" err="1"/>
              <a:t>Method</a:t>
            </a:r>
            <a:endParaRPr lang="es-PE" dirty="0"/>
          </a:p>
        </p:txBody>
      </p:sp>
      <p:pic>
        <p:nvPicPr>
          <p:cNvPr id="1026" name="Picture 2" descr="D:\Laboral\Cursos\Code Smells and Refactoring\Imagenes\longmethod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5" t="9127" r="21672"/>
          <a:stretch/>
        </p:blipFill>
        <p:spPr bwMode="auto">
          <a:xfrm>
            <a:off x="2915816" y="1196752"/>
            <a:ext cx="3173389" cy="522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41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Indecent</a:t>
            </a:r>
            <a:r>
              <a:rPr lang="es-PE" dirty="0"/>
              <a:t> </a:t>
            </a:r>
            <a:r>
              <a:rPr lang="es-PE" dirty="0" err="1"/>
              <a:t>Exposure</a:t>
            </a:r>
            <a:endParaRPr lang="es-PE" dirty="0"/>
          </a:p>
        </p:txBody>
      </p:sp>
      <p:pic>
        <p:nvPicPr>
          <p:cNvPr id="9218" name="Picture 2" descr="D:\Laboral\Cursos\Code Smells and Refactoring\Imagenes\indecent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8267" r="11851" b="2369"/>
          <a:stretch/>
        </p:blipFill>
        <p:spPr bwMode="auto">
          <a:xfrm>
            <a:off x="1880904" y="1405460"/>
            <a:ext cx="5382192" cy="5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63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Speculative</a:t>
            </a:r>
            <a:r>
              <a:rPr lang="es-PE" dirty="0"/>
              <a:t> </a:t>
            </a:r>
            <a:r>
              <a:rPr lang="es-PE" dirty="0" err="1"/>
              <a:t>Generality</a:t>
            </a:r>
            <a:endParaRPr lang="es-PE" dirty="0"/>
          </a:p>
        </p:txBody>
      </p:sp>
      <p:pic>
        <p:nvPicPr>
          <p:cNvPr id="11267" name="Picture 3" descr="D:\Laboral\Cursos\Code Smells and Refactoring\Imagenes\speculative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75" t="11118" r="11051" b="21451"/>
          <a:stretch/>
        </p:blipFill>
        <p:spPr bwMode="auto">
          <a:xfrm>
            <a:off x="2609782" y="1903036"/>
            <a:ext cx="3924436" cy="339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12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Dead</a:t>
            </a:r>
            <a:r>
              <a:rPr lang="es-PE" dirty="0"/>
              <a:t> </a:t>
            </a:r>
            <a:r>
              <a:rPr lang="es-PE" dirty="0" err="1"/>
              <a:t>Code</a:t>
            </a:r>
            <a:endParaRPr lang="es-PE" dirty="0"/>
          </a:p>
        </p:txBody>
      </p:sp>
      <p:pic>
        <p:nvPicPr>
          <p:cNvPr id="12290" name="Picture 2" descr="D:\Laboral\Cursos\Code Smells and Refactoring\Imagenes\deadco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412776"/>
            <a:ext cx="38227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39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833089"/>
            <a:ext cx="4856463" cy="3252095"/>
          </a:xfrm>
          <a:prstGeom prst="rect">
            <a:avLst/>
          </a:prstGeom>
        </p:spPr>
      </p:pic>
      <p:sp>
        <p:nvSpPr>
          <p:cNvPr id="6" name="1 Título"/>
          <p:cNvSpPr txBox="1">
            <a:spLocks/>
          </p:cNvSpPr>
          <p:nvPr/>
        </p:nvSpPr>
        <p:spPr bwMode="auto"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 err="1"/>
              <a:t>Comments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4628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57268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889133"/>
            <a:ext cx="8496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A cada persona se le ha entregado un ejemplo de código real.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En parejas: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s-PE" sz="2400" dirty="0" smtClean="0"/>
              <a:t>Identificar dentro del código todos los </a:t>
            </a:r>
            <a:r>
              <a:rPr lang="es-PE" sz="2400" dirty="0" err="1" smtClean="0"/>
              <a:t>smells</a:t>
            </a:r>
            <a:r>
              <a:rPr lang="es-PE" sz="2400" dirty="0" smtClean="0"/>
              <a:t> que le han sido asignados al grupo.</a:t>
            </a:r>
            <a:br>
              <a:rPr lang="es-PE" sz="2400" dirty="0" smtClean="0"/>
            </a:br>
            <a:r>
              <a:rPr lang="es-PE" sz="2400" dirty="0" smtClean="0"/>
              <a:t>(Apuntar la clase y método donde identifiquen el </a:t>
            </a:r>
            <a:r>
              <a:rPr lang="es-PE" sz="2400" dirty="0" err="1" smtClean="0"/>
              <a:t>smell</a:t>
            </a:r>
            <a:r>
              <a:rPr lang="es-PE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623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145654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11561" y="3462099"/>
            <a:ext cx="7920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En grupos, discutir y contrastar los resultados con las otras parejas del grupo.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00417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62823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323529" y="2983592"/>
            <a:ext cx="8496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Uno a uno nombraremos cada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Cualquier miembro del grupo donde le tocó ese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 se levanta, explica al resto donde lo identificó y por qué </a:t>
            </a:r>
            <a:r>
              <a:rPr lang="es-PE" sz="2400" dirty="0"/>
              <a:t> </a:t>
            </a:r>
            <a:r>
              <a:rPr lang="es-PE" sz="2400" dirty="0" smtClean="0"/>
              <a:t>cree que se encuentra ahí.</a:t>
            </a:r>
          </a:p>
        </p:txBody>
      </p:sp>
    </p:spTree>
    <p:extLst>
      <p:ext uri="{BB962C8B-B14F-4D97-AF65-F5344CB8AC3E}">
        <p14:creationId xmlns:p14="http://schemas.microsoft.com/office/powerpoint/2010/main" val="267209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Refactoring</a:t>
            </a:r>
            <a:endParaRPr lang="es-ES" dirty="0"/>
          </a:p>
        </p:txBody>
      </p:sp>
      <p:sp>
        <p:nvSpPr>
          <p:cNvPr id="7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C0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813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1702" y="1250199"/>
            <a:ext cx="8229600" cy="60960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PE" sz="4800" dirty="0">
                <a:solidFill>
                  <a:schemeClr val="tx1"/>
                </a:solidFill>
              </a:rPr>
              <a:t>¿ Cómo creemos que será la calidad de nuestro código dentro de 6 meses ?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85" y="2807589"/>
            <a:ext cx="1914792" cy="1914792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34" y="2807589"/>
            <a:ext cx="1943371" cy="1914792"/>
          </a:xfrm>
          <a:prstGeom prst="rect">
            <a:avLst/>
          </a:prstGeom>
        </p:spPr>
      </p:pic>
      <p:cxnSp>
        <p:nvCxnSpPr>
          <p:cNvPr id="6" name="5 Conector recto de flecha"/>
          <p:cNvCxnSpPr/>
          <p:nvPr/>
        </p:nvCxnSpPr>
        <p:spPr>
          <a:xfrm>
            <a:off x="1518835" y="4928466"/>
            <a:ext cx="6192000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1441345" y="5037092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1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7373365" y="5037093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5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19" name="18 Conector recto"/>
          <p:cNvCxnSpPr/>
          <p:nvPr/>
        </p:nvCxnSpPr>
        <p:spPr>
          <a:xfrm flipH="1">
            <a:off x="1637838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flipH="1">
            <a:off x="7596342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/>
          <p:nvPr/>
        </p:nvCxnSpPr>
        <p:spPr>
          <a:xfrm flipH="1">
            <a:off x="3123093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/>
          <p:cNvCxnSpPr/>
          <p:nvPr/>
        </p:nvCxnSpPr>
        <p:spPr>
          <a:xfrm flipH="1">
            <a:off x="4620186" y="4784201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 flipH="1">
            <a:off x="6142680" y="4766466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2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93204" y="1124744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¿Qué es </a:t>
            </a:r>
            <a:r>
              <a:rPr lang="es-PE" dirty="0" err="1"/>
              <a:t>Refactoring</a:t>
            </a:r>
            <a:r>
              <a:rPr lang="es-PE" dirty="0"/>
              <a:t> ?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899592" y="2348880"/>
            <a:ext cx="74168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i="1" dirty="0" smtClean="0">
                <a:cs typeface="Arial" pitchFamily="34" charset="0"/>
              </a:rPr>
              <a:t>“Es </a:t>
            </a:r>
            <a:r>
              <a:rPr lang="es-PE" sz="2800" i="1" dirty="0">
                <a:cs typeface="Arial" pitchFamily="34" charset="0"/>
              </a:rPr>
              <a:t>una técnica disciplinada que nos permite mejorar la estructura interna del código sin alterar su </a:t>
            </a:r>
            <a:r>
              <a:rPr lang="es-PE" sz="2800" i="1" dirty="0" smtClean="0">
                <a:cs typeface="Arial" pitchFamily="34" charset="0"/>
              </a:rPr>
              <a:t>comportamiento.”</a:t>
            </a:r>
            <a:endParaRPr lang="es-PE" sz="2800" i="1" dirty="0">
              <a:cs typeface="Arial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420158" y="4136821"/>
            <a:ext cx="3896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2400" dirty="0">
                <a:solidFill>
                  <a:srgbClr val="FF0000"/>
                </a:solidFill>
                <a:cs typeface="Arial" pitchFamily="34" charset="0"/>
              </a:rPr>
              <a:t>http://www.refactoring.com/</a:t>
            </a:r>
          </a:p>
        </p:txBody>
      </p:sp>
    </p:spTree>
    <p:extLst>
      <p:ext uri="{BB962C8B-B14F-4D97-AF65-F5344CB8AC3E}">
        <p14:creationId xmlns:p14="http://schemas.microsoft.com/office/powerpoint/2010/main" val="15944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67544" y="552743"/>
            <a:ext cx="8229600" cy="7880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¿Por qué es importante?</a:t>
            </a:r>
            <a:br>
              <a:rPr lang="es-PE" dirty="0"/>
            </a:br>
            <a:r>
              <a:rPr lang="es-PE" sz="2800" dirty="0">
                <a:solidFill>
                  <a:srgbClr val="FF0000"/>
                </a:solidFill>
                <a:latin typeface="+mn-lt"/>
              </a:rPr>
              <a:t>Por qué necesito arreglar algo si no está roto</a:t>
            </a:r>
            <a:endParaRPr lang="es-PE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899592" y="1848887"/>
            <a:ext cx="734481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2800" dirty="0" smtClean="0"/>
              <a:t>Por que si tenemos un código:</a:t>
            </a:r>
          </a:p>
          <a:p>
            <a:r>
              <a:rPr lang="es-PE" sz="2800" dirty="0" smtClean="0"/>
              <a:t>Poco entendible </a:t>
            </a:r>
          </a:p>
          <a:p>
            <a:r>
              <a:rPr lang="es-PE" sz="2800" dirty="0" smtClean="0"/>
              <a:t>Duplicado</a:t>
            </a:r>
          </a:p>
          <a:p>
            <a:r>
              <a:rPr lang="es-PE" sz="2800" dirty="0" smtClean="0"/>
              <a:t>Muy complejo</a:t>
            </a:r>
          </a:p>
        </p:txBody>
      </p:sp>
      <p:sp>
        <p:nvSpPr>
          <p:cNvPr id="2" name="1 Rectángulo"/>
          <p:cNvSpPr/>
          <p:nvPr/>
        </p:nvSpPr>
        <p:spPr>
          <a:xfrm>
            <a:off x="467544" y="4225151"/>
            <a:ext cx="820891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800" dirty="0" smtClean="0">
                <a:solidFill>
                  <a:srgbClr val="0070C0"/>
                </a:solidFill>
              </a:rPr>
              <a:t>… es más difícil modificar </a:t>
            </a:r>
            <a:r>
              <a:rPr lang="es-PE" sz="2800" dirty="0">
                <a:solidFill>
                  <a:srgbClr val="0070C0"/>
                </a:solidFill>
              </a:rPr>
              <a:t>o agregar </a:t>
            </a:r>
            <a:r>
              <a:rPr lang="es-PE" sz="2800" dirty="0" smtClean="0">
                <a:solidFill>
                  <a:srgbClr val="0070C0"/>
                </a:solidFill>
              </a:rPr>
              <a:t>funcionalidad </a:t>
            </a:r>
            <a:br>
              <a:rPr lang="es-PE" sz="2800" dirty="0" smtClean="0">
                <a:solidFill>
                  <a:srgbClr val="0070C0"/>
                </a:solidFill>
              </a:rPr>
            </a:br>
            <a:r>
              <a:rPr lang="es-PE" sz="2800" dirty="0" smtClean="0">
                <a:solidFill>
                  <a:srgbClr val="0070C0"/>
                </a:solidFill>
              </a:rPr>
              <a:t>(</a:t>
            </a:r>
            <a:r>
              <a:rPr lang="es-PE" sz="3600" dirty="0" smtClean="0">
                <a:solidFill>
                  <a:srgbClr val="0070C0"/>
                </a:solidFill>
              </a:rPr>
              <a:t>valor de negocio</a:t>
            </a:r>
            <a:r>
              <a:rPr lang="es-PE" sz="2800" dirty="0" smtClean="0">
                <a:solidFill>
                  <a:srgbClr val="0070C0"/>
                </a:solidFill>
              </a:rPr>
              <a:t>) </a:t>
            </a:r>
            <a:br>
              <a:rPr lang="es-PE" sz="2800" dirty="0" smtClean="0">
                <a:solidFill>
                  <a:srgbClr val="0070C0"/>
                </a:solidFill>
              </a:rPr>
            </a:br>
            <a:r>
              <a:rPr lang="es-PE" sz="2800" dirty="0" smtClean="0">
                <a:solidFill>
                  <a:srgbClr val="0070C0"/>
                </a:solidFill>
              </a:rPr>
              <a:t>y </a:t>
            </a:r>
            <a:r>
              <a:rPr lang="es-PE" sz="2800" dirty="0">
                <a:solidFill>
                  <a:srgbClr val="0070C0"/>
                </a:solidFill>
              </a:rPr>
              <a:t>por lo tanto más costoso </a:t>
            </a:r>
            <a:r>
              <a:rPr lang="es-PE" sz="2800" dirty="0" smtClean="0">
                <a:solidFill>
                  <a:srgbClr val="0070C0"/>
                </a:solidFill>
              </a:rPr>
              <a:t>en </a:t>
            </a:r>
            <a:r>
              <a:rPr lang="es-PE" sz="2800" dirty="0">
                <a:solidFill>
                  <a:srgbClr val="0070C0"/>
                </a:solidFill>
              </a:rPr>
              <a:t>tiempo y dinero.</a:t>
            </a:r>
          </a:p>
        </p:txBody>
      </p:sp>
    </p:spTree>
    <p:extLst>
      <p:ext uri="{BB962C8B-B14F-4D97-AF65-F5344CB8AC3E}">
        <p14:creationId xmlns:p14="http://schemas.microsoft.com/office/powerpoint/2010/main" val="181083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Beneficios del Refactoring</a:t>
            </a:r>
          </a:p>
        </p:txBody>
      </p:sp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539552" y="1844824"/>
            <a:ext cx="806489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800" dirty="0" smtClean="0"/>
              <a:t>Nos ayuda a entregar más valor más rápidamente.</a:t>
            </a:r>
          </a:p>
          <a:p>
            <a:r>
              <a:rPr lang="es-PE" sz="2800" dirty="0" smtClean="0"/>
              <a:t>Hace que sea más fácil agregar nuevo código.</a:t>
            </a:r>
          </a:p>
          <a:p>
            <a:r>
              <a:rPr lang="es-PE" sz="2800" dirty="0" smtClean="0"/>
              <a:t>Mejora el código ya existente.</a:t>
            </a:r>
          </a:p>
          <a:p>
            <a:r>
              <a:rPr lang="es-PE" sz="2800" dirty="0" smtClean="0"/>
              <a:t>Permite que la codificación sea menos molestosa.</a:t>
            </a:r>
          </a:p>
          <a:p>
            <a:r>
              <a:rPr lang="es-PE" sz="2800" dirty="0" smtClean="0"/>
              <a:t>Aumenta la reusabilidad.</a:t>
            </a:r>
          </a:p>
          <a:p>
            <a:r>
              <a:rPr lang="es-PE" sz="2800" dirty="0" smtClean="0"/>
              <a:t>Reduce los bugs</a:t>
            </a:r>
            <a:r>
              <a:rPr lang="es-PE" sz="2800" dirty="0"/>
              <a:t>.</a:t>
            </a:r>
            <a:endParaRPr lang="es-PE" sz="2800" dirty="0" smtClean="0"/>
          </a:p>
        </p:txBody>
      </p:sp>
    </p:spTree>
    <p:extLst>
      <p:ext uri="{BB962C8B-B14F-4D97-AF65-F5344CB8AC3E}">
        <p14:creationId xmlns:p14="http://schemas.microsoft.com/office/powerpoint/2010/main" val="391867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"/>
          <a:stretch/>
        </p:blipFill>
        <p:spPr>
          <a:xfrm>
            <a:off x="78452" y="147820"/>
            <a:ext cx="8989108" cy="65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4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44352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Identificando </a:t>
            </a: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dentro del código.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893000"/>
            <a:ext cx="8496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A cada persona se le ha entregado un catálogo de </a:t>
            </a:r>
            <a:r>
              <a:rPr lang="es-PE" sz="2400" dirty="0" err="1" smtClean="0"/>
              <a:t>Refactorings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En parejas: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s-PE" sz="2400" dirty="0" smtClean="0"/>
              <a:t>Identificar que </a:t>
            </a:r>
            <a:r>
              <a:rPr lang="es-PE" sz="2400" dirty="0" err="1" smtClean="0"/>
              <a:t>refactorings</a:t>
            </a:r>
            <a:r>
              <a:rPr lang="es-PE" sz="2400" dirty="0" smtClean="0"/>
              <a:t> de ese catálogo solucionarían cada uno de todos los </a:t>
            </a:r>
            <a:r>
              <a:rPr lang="es-PE" sz="2400" dirty="0" err="1" smtClean="0"/>
              <a:t>smells</a:t>
            </a:r>
            <a:r>
              <a:rPr lang="es-PE" sz="2400" dirty="0" smtClean="0"/>
              <a:t>.</a:t>
            </a:r>
            <a:r>
              <a:rPr lang="es-PE" sz="2400" dirty="0"/>
              <a:t/>
            </a:r>
            <a:br>
              <a:rPr lang="es-PE" sz="2400" dirty="0"/>
            </a:br>
            <a:r>
              <a:rPr lang="es-PE" sz="2400" dirty="0" smtClean="0"/>
              <a:t>(Utilizar la tabla para apuntar las respuestas)</a:t>
            </a:r>
          </a:p>
        </p:txBody>
      </p:sp>
    </p:spTree>
    <p:extLst>
      <p:ext uri="{BB962C8B-B14F-4D97-AF65-F5344CB8AC3E}">
        <p14:creationId xmlns:p14="http://schemas.microsoft.com/office/powerpoint/2010/main" val="186516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529208" y="61200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¿Cómo </a:t>
            </a:r>
            <a:r>
              <a:rPr lang="es-PE" dirty="0" err="1"/>
              <a:t>refactorizar</a:t>
            </a:r>
            <a:r>
              <a:rPr lang="es-PE" dirty="0"/>
              <a:t>?</a:t>
            </a:r>
          </a:p>
        </p:txBody>
      </p:sp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3347864" y="1749281"/>
            <a:ext cx="230425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b="1" dirty="0" err="1" smtClean="0">
                <a:solidFill>
                  <a:srgbClr val="FF0000"/>
                </a:solidFill>
              </a:rPr>
              <a:t>Baby</a:t>
            </a:r>
            <a:r>
              <a:rPr lang="es-PE" b="1" dirty="0" smtClean="0">
                <a:solidFill>
                  <a:srgbClr val="FF0000"/>
                </a:solidFill>
              </a:rPr>
              <a:t> </a:t>
            </a:r>
            <a:r>
              <a:rPr lang="es-PE" b="1" dirty="0" err="1" smtClean="0">
                <a:solidFill>
                  <a:srgbClr val="FF0000"/>
                </a:solidFill>
              </a:rPr>
              <a:t>Steps</a:t>
            </a:r>
            <a:endParaRPr lang="es-PE" b="1" dirty="0">
              <a:solidFill>
                <a:srgbClr val="FF00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332" y="2403702"/>
            <a:ext cx="4191769" cy="28483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5 Marcador de contenido"/>
          <p:cNvSpPr txBox="1">
            <a:spLocks/>
          </p:cNvSpPr>
          <p:nvPr/>
        </p:nvSpPr>
        <p:spPr bwMode="auto">
          <a:xfrm>
            <a:off x="395536" y="2979766"/>
            <a:ext cx="417646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>
                <a:solidFill>
                  <a:schemeClr val="tx1">
                    <a:lumMod val="95000"/>
                  </a:schemeClr>
                </a:solidFill>
              </a:rPr>
              <a:t>En pasos pequeños ayuda a prevenir la introducción de defectos. </a:t>
            </a:r>
            <a:endParaRPr lang="es-PE" sz="28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9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529208" y="61200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¿Cómo </a:t>
            </a:r>
            <a:r>
              <a:rPr lang="es-PE" dirty="0" err="1"/>
              <a:t>refactorizar</a:t>
            </a:r>
            <a:r>
              <a:rPr lang="es-PE" dirty="0"/>
              <a:t>?</a:t>
            </a:r>
          </a:p>
        </p:txBody>
      </p:sp>
      <p:sp>
        <p:nvSpPr>
          <p:cNvPr id="9" name="5 Marcador de contenido"/>
          <p:cNvSpPr txBox="1">
            <a:spLocks/>
          </p:cNvSpPr>
          <p:nvPr/>
        </p:nvSpPr>
        <p:spPr bwMode="auto">
          <a:xfrm>
            <a:off x="1583668" y="1760248"/>
            <a:ext cx="597666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b="1" dirty="0" smtClean="0">
                <a:solidFill>
                  <a:srgbClr val="FF0000"/>
                </a:solidFill>
              </a:rPr>
              <a:t>Ejecutar </a:t>
            </a:r>
            <a:r>
              <a:rPr lang="es-PE" b="1" dirty="0" err="1" smtClean="0">
                <a:solidFill>
                  <a:srgbClr val="FF0000"/>
                </a:solidFill>
              </a:rPr>
              <a:t>Tests</a:t>
            </a:r>
            <a:r>
              <a:rPr lang="es-PE" b="1" dirty="0" smtClean="0">
                <a:solidFill>
                  <a:srgbClr val="FF0000"/>
                </a:solidFill>
              </a:rPr>
              <a:t> Frecuentemente </a:t>
            </a:r>
            <a:endParaRPr lang="es-PE" b="1" dirty="0">
              <a:solidFill>
                <a:srgbClr val="FF0000"/>
              </a:solidFill>
            </a:endParaRPr>
          </a:p>
        </p:txBody>
      </p:sp>
      <p:sp>
        <p:nvSpPr>
          <p:cNvPr id="11" name="5 Marcador de contenido"/>
          <p:cNvSpPr txBox="1">
            <a:spLocks/>
          </p:cNvSpPr>
          <p:nvPr/>
        </p:nvSpPr>
        <p:spPr bwMode="auto">
          <a:xfrm>
            <a:off x="395536" y="2552336"/>
            <a:ext cx="835292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>
                <a:solidFill>
                  <a:schemeClr val="tx1">
                    <a:lumMod val="95000"/>
                  </a:schemeClr>
                </a:solidFill>
              </a:rPr>
              <a:t>Cualquier cambio al código puede introducir defectos. Ejecutar los </a:t>
            </a:r>
            <a:r>
              <a:rPr lang="es-PE" sz="2800" dirty="0" err="1" smtClean="0">
                <a:solidFill>
                  <a:schemeClr val="tx1">
                    <a:lumMod val="95000"/>
                  </a:schemeClr>
                </a:solidFill>
              </a:rPr>
              <a:t>tests</a:t>
            </a:r>
            <a:r>
              <a:rPr lang="es-PE" sz="2800" dirty="0" smtClean="0">
                <a:solidFill>
                  <a:schemeClr val="tx1">
                    <a:lumMod val="95000"/>
                  </a:schemeClr>
                </a:solidFill>
              </a:rPr>
              <a:t> luego de cada cambio nos permitirá detectar errores de manera oportuna.</a:t>
            </a:r>
            <a:endParaRPr lang="es-PE" sz="2800" dirty="0">
              <a:solidFill>
                <a:schemeClr val="tx1">
                  <a:lumMod val="95000"/>
                </a:schemeClr>
              </a:solidFill>
            </a:endParaRPr>
          </a:p>
        </p:txBody>
      </p:sp>
      <p:graphicFrame>
        <p:nvGraphicFramePr>
          <p:cNvPr id="13" name="12 Diagrama"/>
          <p:cNvGraphicFramePr/>
          <p:nvPr>
            <p:extLst>
              <p:ext uri="{D42A27DB-BD31-4B8C-83A1-F6EECF244321}">
                <p14:modId xmlns:p14="http://schemas.microsoft.com/office/powerpoint/2010/main" val="835196840"/>
              </p:ext>
            </p:extLst>
          </p:nvPr>
        </p:nvGraphicFramePr>
        <p:xfrm>
          <a:off x="656531" y="4352536"/>
          <a:ext cx="7992887" cy="758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575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611561" y="3462099"/>
            <a:ext cx="7920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En grupos, discutir y contrastar los resultados con las otras parejas del grupo.</a:t>
            </a:r>
            <a:endParaRPr lang="es-PE" sz="2400" dirty="0"/>
          </a:p>
        </p:txBody>
      </p:sp>
      <p:sp>
        <p:nvSpPr>
          <p:cNvPr id="5" name="2 Título"/>
          <p:cNvSpPr txBox="1">
            <a:spLocks/>
          </p:cNvSpPr>
          <p:nvPr/>
        </p:nvSpPr>
        <p:spPr bwMode="auto">
          <a:xfrm>
            <a:off x="446856" y="1124744"/>
            <a:ext cx="822960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Identificando </a:t>
            </a: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dentro del código.</a:t>
            </a:r>
            <a:endParaRPr lang="es-PE" dirty="0">
              <a:solidFill>
                <a:srgbClr val="008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66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505024" y="54868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¿Cómo </a:t>
            </a:r>
            <a:r>
              <a:rPr lang="es-PE" dirty="0" err="1"/>
              <a:t>refactorizar</a:t>
            </a:r>
            <a:r>
              <a:rPr lang="es-PE" dirty="0"/>
              <a:t>?</a:t>
            </a:r>
          </a:p>
        </p:txBody>
      </p:sp>
      <p:sp>
        <p:nvSpPr>
          <p:cNvPr id="8" name="5 Marcador de contenido"/>
          <p:cNvSpPr txBox="1">
            <a:spLocks/>
          </p:cNvSpPr>
          <p:nvPr/>
        </p:nvSpPr>
        <p:spPr bwMode="auto">
          <a:xfrm>
            <a:off x="539552" y="1763688"/>
            <a:ext cx="8208912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800" dirty="0" smtClean="0"/>
              <a:t>Nunca comenzar a </a:t>
            </a:r>
            <a:r>
              <a:rPr lang="es-PE" sz="2800" dirty="0" err="1" smtClean="0"/>
              <a:t>refactorizar</a:t>
            </a:r>
            <a:r>
              <a:rPr lang="es-PE" sz="2800" dirty="0" smtClean="0"/>
              <a:t> en rojo.</a:t>
            </a:r>
          </a:p>
          <a:p>
            <a:r>
              <a:rPr lang="es-PE" sz="2800" dirty="0" smtClean="0"/>
              <a:t>Evitar errores de compilación o resolverlos muy rápidamente.</a:t>
            </a:r>
          </a:p>
          <a:p>
            <a:r>
              <a:rPr lang="es-PE" sz="2800" dirty="0" smtClean="0"/>
              <a:t>Siempre realizar pasos muy pequeños.</a:t>
            </a:r>
          </a:p>
          <a:p>
            <a:r>
              <a:rPr lang="es-PE" sz="2800" dirty="0" smtClean="0"/>
              <a:t>Ejecutar los test constantemente.</a:t>
            </a:r>
          </a:p>
          <a:p>
            <a:pPr marL="0" indent="0">
              <a:buNone/>
            </a:pPr>
            <a:endParaRPr lang="es-PE" sz="2800" dirty="0" smtClean="0"/>
          </a:p>
          <a:p>
            <a:pPr marL="0" indent="0" algn="ctr">
              <a:buNone/>
            </a:pPr>
            <a:r>
              <a:rPr lang="es-PE" sz="2800" dirty="0" smtClean="0">
                <a:solidFill>
                  <a:srgbClr val="FF0000"/>
                </a:solidFill>
              </a:rPr>
              <a:t>El mejor camino es tomar una actitud cautelosa, siempre en pasos muy pequeños y fáciles de revertir.</a:t>
            </a:r>
            <a:endParaRPr lang="es-PE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364896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425240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a aplicar </a:t>
            </a: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> de </a:t>
            </a:r>
            <a:r>
              <a:rPr lang="es-PE" dirty="0">
                <a:solidFill>
                  <a:srgbClr val="00823B"/>
                </a:solidFill>
              </a:rPr>
              <a:t>F</a:t>
            </a:r>
            <a:r>
              <a:rPr lang="es-PE" dirty="0" smtClean="0">
                <a:solidFill>
                  <a:srgbClr val="00823B"/>
                </a:solidFill>
              </a:rPr>
              <a:t>orma </a:t>
            </a:r>
            <a:r>
              <a:rPr lang="es-PE" dirty="0">
                <a:solidFill>
                  <a:srgbClr val="00823B"/>
                </a:solidFill>
              </a:rPr>
              <a:t>M</a:t>
            </a:r>
            <a:r>
              <a:rPr lang="es-PE" dirty="0" smtClean="0">
                <a:solidFill>
                  <a:srgbClr val="00823B"/>
                </a:solidFill>
              </a:rPr>
              <a:t>anual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46856" y="2850860"/>
            <a:ext cx="844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Aprenderemos  a aplicar "</a:t>
            </a:r>
            <a:r>
              <a:rPr lang="es-PE" sz="2400" dirty="0" err="1" smtClean="0"/>
              <a:t>Extract</a:t>
            </a:r>
            <a:r>
              <a:rPr lang="es-PE" sz="2400" dirty="0" smtClean="0"/>
              <a:t> </a:t>
            </a:r>
            <a:r>
              <a:rPr lang="es-PE" sz="2400" dirty="0" err="1" smtClean="0"/>
              <a:t>Method</a:t>
            </a:r>
            <a:r>
              <a:rPr lang="es-PE" sz="2400" dirty="0" smtClean="0"/>
              <a:t>" siguiendo paso a paso la mecánica manual para este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. </a:t>
            </a:r>
          </a:p>
          <a:p>
            <a:pPr algn="ctr"/>
            <a:endParaRPr lang="es-PE" sz="2400" dirty="0"/>
          </a:p>
          <a:p>
            <a:r>
              <a:rPr lang="es-PE" sz="2400" dirty="0" smtClean="0"/>
              <a:t>Aplicaremos este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 en 3 tipos de contextos: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Código sin Variables Locales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Código con Variables Locales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Reasignando el valor de Variables Locales</a:t>
            </a:r>
          </a:p>
        </p:txBody>
      </p:sp>
    </p:spTree>
    <p:extLst>
      <p:ext uri="{BB962C8B-B14F-4D97-AF65-F5344CB8AC3E}">
        <p14:creationId xmlns:p14="http://schemas.microsoft.com/office/powerpoint/2010/main" val="302834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Historia1 - </a:t>
            </a:r>
            <a:r>
              <a:rPr lang="es-PE" dirty="0" err="1" smtClean="0"/>
              <a:t>Drupal</a:t>
            </a:r>
            <a:endParaRPr lang="es-PE" dirty="0"/>
          </a:p>
        </p:txBody>
      </p:sp>
      <p:pic>
        <p:nvPicPr>
          <p:cNvPr id="17" name="1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98" y="1195303"/>
            <a:ext cx="7445404" cy="48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036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969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Herramientas </a:t>
            </a:r>
            <a:r>
              <a:rPr lang="es-PE" dirty="0" err="1"/>
              <a:t>Refactoring</a:t>
            </a:r>
            <a:endParaRPr lang="es-PE" dirty="0"/>
          </a:p>
        </p:txBody>
      </p:sp>
      <p:sp>
        <p:nvSpPr>
          <p:cNvPr id="7" name="5 Marcador de contenido"/>
          <p:cNvSpPr txBox="1">
            <a:spLocks/>
          </p:cNvSpPr>
          <p:nvPr/>
        </p:nvSpPr>
        <p:spPr bwMode="auto">
          <a:xfrm>
            <a:off x="393882" y="5358226"/>
            <a:ext cx="8428243" cy="106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600" dirty="0" smtClean="0">
                <a:solidFill>
                  <a:schemeClr val="tx1">
                    <a:lumMod val="95000"/>
                  </a:schemeClr>
                </a:solidFill>
              </a:rPr>
              <a:t>La gran mayoría de </a:t>
            </a:r>
            <a:r>
              <a:rPr lang="es-PE" sz="2600" dirty="0" err="1" smtClean="0">
                <a:solidFill>
                  <a:schemeClr val="tx1">
                    <a:lumMod val="95000"/>
                  </a:schemeClr>
                </a:solidFill>
              </a:rPr>
              <a:t>IDEs</a:t>
            </a:r>
            <a:r>
              <a:rPr lang="es-PE" sz="2600" dirty="0" smtClean="0">
                <a:solidFill>
                  <a:schemeClr val="tx1">
                    <a:lumMod val="95000"/>
                  </a:schemeClr>
                </a:solidFill>
              </a:rPr>
              <a:t> ya proveen estas herramientas.</a:t>
            </a:r>
          </a:p>
          <a:p>
            <a:r>
              <a:rPr lang="es-PE" sz="2600" dirty="0" smtClean="0">
                <a:solidFill>
                  <a:schemeClr val="tx1">
                    <a:lumMod val="95000"/>
                  </a:schemeClr>
                </a:solidFill>
              </a:rPr>
              <a:t>No son perfectas.</a:t>
            </a:r>
            <a:endParaRPr lang="es-PE" sz="26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" r="-1" b="17955"/>
          <a:stretch/>
        </p:blipFill>
        <p:spPr bwMode="auto">
          <a:xfrm>
            <a:off x="2842267" y="2261882"/>
            <a:ext cx="3531474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Rectángulo"/>
          <p:cNvSpPr/>
          <p:nvPr/>
        </p:nvSpPr>
        <p:spPr>
          <a:xfrm>
            <a:off x="1151620" y="1124744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800" dirty="0" smtClean="0">
                <a:solidFill>
                  <a:srgbClr val="FF0000"/>
                </a:solidFill>
              </a:rPr>
              <a:t>Permiten producir </a:t>
            </a:r>
            <a:r>
              <a:rPr lang="es-PE" sz="2800" dirty="0">
                <a:solidFill>
                  <a:srgbClr val="FF0000"/>
                </a:solidFill>
              </a:rPr>
              <a:t>mejoras significativas en el diseño sin mucho </a:t>
            </a:r>
            <a:r>
              <a:rPr lang="es-PE" sz="2800" dirty="0" smtClean="0">
                <a:solidFill>
                  <a:srgbClr val="FF0000"/>
                </a:solidFill>
              </a:rPr>
              <a:t>esfuerzo. </a:t>
            </a:r>
            <a:endParaRPr lang="es-P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11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Aprendiendo a usar las Herramientas de Refactoring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636912"/>
            <a:ext cx="84969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i="1" dirty="0" smtClean="0"/>
              <a:t>Refactoring</a:t>
            </a:r>
            <a:r>
              <a:rPr lang="es-PE" sz="2400" dirty="0" smtClean="0"/>
              <a:t> es realizar cambios en el código para mejorar la calidad interna.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i="1" dirty="0" err="1" smtClean="0"/>
              <a:t>Refuctoring</a:t>
            </a:r>
            <a:r>
              <a:rPr lang="es-PE" sz="2400" dirty="0" smtClean="0"/>
              <a:t> es tomar un código bien diseñado, realizar una serie cambios, hasta hacerlo </a:t>
            </a:r>
            <a:r>
              <a:rPr lang="es-PE" sz="2400" dirty="0" err="1" smtClean="0"/>
              <a:t>inmantenible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algn="ctr"/>
            <a:r>
              <a:rPr lang="es-PE" sz="2400" dirty="0" smtClean="0"/>
              <a:t>Vamos a identificar y practicar las herramientas automatizadas, </a:t>
            </a:r>
            <a:r>
              <a:rPr lang="es-PE" sz="2400" dirty="0" err="1" smtClean="0"/>
              <a:t>refuctorizando</a:t>
            </a:r>
            <a:r>
              <a:rPr lang="es-PE" sz="2400" dirty="0" smtClean="0"/>
              <a:t> un simple: </a:t>
            </a:r>
            <a:r>
              <a:rPr lang="es-PE" sz="2400" i="1" dirty="0" err="1" smtClean="0"/>
              <a:t>return</a:t>
            </a:r>
            <a:r>
              <a:rPr lang="es-PE" sz="2400" i="1" dirty="0" smtClean="0"/>
              <a:t> "Hola Mundo".</a:t>
            </a:r>
          </a:p>
        </p:txBody>
      </p:sp>
    </p:spTree>
    <p:extLst>
      <p:ext uri="{BB962C8B-B14F-4D97-AF65-F5344CB8AC3E}">
        <p14:creationId xmlns:p14="http://schemas.microsoft.com/office/powerpoint/2010/main" val="23511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Refactorizando</a:t>
            </a:r>
            <a:r>
              <a:rPr lang="es-PE" dirty="0" smtClean="0">
                <a:solidFill>
                  <a:srgbClr val="00823B"/>
                </a:solidFill>
              </a:rPr>
              <a:t> de manera Efectiva y Eficiente.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112400"/>
            <a:ext cx="84969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De manera guiada vamos a </a:t>
            </a:r>
            <a:r>
              <a:rPr lang="es-PE" sz="2400" dirty="0" err="1" smtClean="0"/>
              <a:t>refactorizar</a:t>
            </a:r>
            <a:r>
              <a:rPr lang="es-PE" sz="2400" dirty="0" smtClean="0"/>
              <a:t> el famoso ejemplo de "</a:t>
            </a:r>
            <a:r>
              <a:rPr lang="es-PE" sz="2400" dirty="0" err="1" smtClean="0"/>
              <a:t>Movie</a:t>
            </a:r>
            <a:r>
              <a:rPr lang="es-PE" sz="2400" dirty="0" smtClean="0"/>
              <a:t> </a:t>
            </a:r>
            <a:r>
              <a:rPr lang="es-PE" sz="2400" dirty="0" err="1" smtClean="0"/>
              <a:t>Rental</a:t>
            </a:r>
            <a:r>
              <a:rPr lang="es-PE" sz="2400" dirty="0" smtClean="0"/>
              <a:t>".</a:t>
            </a:r>
          </a:p>
          <a:p>
            <a:endParaRPr lang="es-PE" sz="2400" dirty="0"/>
          </a:p>
          <a:p>
            <a:r>
              <a:rPr lang="es-PE" sz="2400" dirty="0" smtClean="0"/>
              <a:t>Objetivos: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Comprender y aplicar la mecánica que se debe de seguir para </a:t>
            </a:r>
            <a:r>
              <a:rPr lang="es-PE" sz="2400" dirty="0" err="1" smtClean="0"/>
              <a:t>refactorizar</a:t>
            </a:r>
            <a:r>
              <a:rPr lang="es-PE" sz="2400" dirty="0" smtClean="0"/>
              <a:t> de manera efectiva y eficiente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Comprender y utilizar Herramientas Automatizadas.</a:t>
            </a:r>
          </a:p>
        </p:txBody>
      </p:sp>
    </p:spTree>
    <p:extLst>
      <p:ext uri="{BB962C8B-B14F-4D97-AF65-F5344CB8AC3E}">
        <p14:creationId xmlns:p14="http://schemas.microsoft.com/office/powerpoint/2010/main" val="120406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65144" y="1508792"/>
            <a:ext cx="8229600" cy="1764760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Refactoring</a:t>
            </a:r>
            <a:r>
              <a:rPr lang="es-PE" dirty="0" smtClean="0">
                <a:solidFill>
                  <a:srgbClr val="00823B"/>
                </a:solidFill>
              </a:rPr>
              <a:t> Golf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318128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Vamos a poner a prueba nuestros conocimientos de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4954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446856" y="2276872"/>
            <a:ext cx="84456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Necesitamos revertir un Refactoring cuando: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Hemos realizado un paso muy grande que ha producido errores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Un cambio  que era bueno hoy ya no parece tan bueno para mañana.</a:t>
            </a:r>
          </a:p>
          <a:p>
            <a:pPr marL="342900" indent="-342900">
              <a:buFont typeface="Arial" pitchFamily="34" charset="0"/>
              <a:buChar char="•"/>
            </a:pPr>
            <a:endParaRPr lang="es-PE" sz="2400" dirty="0" smtClean="0"/>
          </a:p>
          <a:p>
            <a:pPr algn="ctr"/>
            <a:r>
              <a:rPr lang="es-PE" sz="2400" dirty="0" smtClean="0"/>
              <a:t>En parejas, para cada uno de los </a:t>
            </a:r>
            <a:r>
              <a:rPr lang="es-PE" sz="2400" dirty="0" err="1" smtClean="0"/>
              <a:t>Refactorings</a:t>
            </a:r>
            <a:r>
              <a:rPr lang="es-PE" sz="2400" dirty="0" smtClean="0"/>
              <a:t> que se entregarán a continuación, </a:t>
            </a:r>
            <a:r>
              <a:rPr lang="es-PE" sz="2400" dirty="0" err="1" smtClean="0"/>
              <a:t>identifca</a:t>
            </a:r>
            <a:r>
              <a:rPr lang="es-PE" sz="2400" dirty="0" smtClean="0"/>
              <a:t> cuál es el nombre del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 que revierte su cambio.</a:t>
            </a:r>
          </a:p>
        </p:txBody>
      </p:sp>
      <p:sp>
        <p:nvSpPr>
          <p:cNvPr id="6" name="2 Título"/>
          <p:cNvSpPr txBox="1">
            <a:spLocks/>
          </p:cNvSpPr>
          <p:nvPr/>
        </p:nvSpPr>
        <p:spPr bwMode="auto">
          <a:xfrm>
            <a:off x="446856" y="395372"/>
            <a:ext cx="8229600" cy="1377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> Inversos</a:t>
            </a:r>
            <a:endParaRPr lang="es-PE" dirty="0">
              <a:solidFill>
                <a:srgbClr val="008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92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899592" y="1815112"/>
            <a:ext cx="734481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Patrones que nos ayudan a enfrentar cambios grandes o complejos en el diseño.</a:t>
            </a:r>
          </a:p>
          <a:p>
            <a:pPr marL="0" indent="0">
              <a:buNone/>
            </a:pPr>
            <a:endParaRPr lang="es-PE" sz="2800" dirty="0" smtClean="0"/>
          </a:p>
          <a:p>
            <a:r>
              <a:rPr lang="es-PE" sz="2800" dirty="0" err="1"/>
              <a:t>Unified</a:t>
            </a:r>
            <a:r>
              <a:rPr lang="es-PE" sz="2800" dirty="0"/>
              <a:t> </a:t>
            </a:r>
            <a:r>
              <a:rPr lang="es-PE" sz="2800" dirty="0" err="1" smtClean="0"/>
              <a:t>Methods</a:t>
            </a:r>
            <a:endParaRPr lang="es-PE" sz="2800" dirty="0" smtClean="0"/>
          </a:p>
          <a:p>
            <a:r>
              <a:rPr lang="es-PE" sz="2800" dirty="0" err="1" smtClean="0"/>
              <a:t>Narrowed</a:t>
            </a:r>
            <a:r>
              <a:rPr lang="es-PE" sz="2800" dirty="0" smtClean="0"/>
              <a:t>  </a:t>
            </a:r>
            <a:r>
              <a:rPr lang="es-PE" sz="2800" dirty="0" err="1" smtClean="0"/>
              <a:t>Change</a:t>
            </a:r>
            <a:endParaRPr lang="es-PE" sz="2800" dirty="0" smtClean="0"/>
          </a:p>
          <a:p>
            <a:r>
              <a:rPr lang="es-PE" sz="2800" dirty="0" err="1" smtClean="0"/>
              <a:t>Parallel</a:t>
            </a:r>
            <a:r>
              <a:rPr lang="es-PE" sz="2800" dirty="0" smtClean="0"/>
              <a:t> </a:t>
            </a:r>
            <a:r>
              <a:rPr lang="es-PE" sz="2800" dirty="0" err="1" smtClean="0"/>
              <a:t>Change</a:t>
            </a:r>
            <a:endParaRPr lang="es-PE" sz="2800" dirty="0" smtClean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mtClean="0"/>
              <a:t>Refactoring Patterns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6202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323528" y="1506504"/>
            <a:ext cx="8424936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Asilar los lugares que necesitan ser cambiados antes de realizar el cambio.</a:t>
            </a:r>
            <a:br>
              <a:rPr lang="es-PE" sz="2800" dirty="0" smtClean="0"/>
            </a:br>
            <a:r>
              <a:rPr lang="es-PE" sz="2800" dirty="0"/>
              <a:t>(</a:t>
            </a:r>
            <a:r>
              <a:rPr lang="es-PE" sz="2800" dirty="0" err="1"/>
              <a:t>Refactorizar</a:t>
            </a:r>
            <a:r>
              <a:rPr lang="es-PE" sz="2800" dirty="0"/>
              <a:t> 3 en vez de 50)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0000"/>
                </a:solidFill>
              </a:rPr>
              <a:t>Mecánica</a:t>
            </a:r>
            <a:endParaRPr lang="es-PE" sz="2800" dirty="0" smtClean="0">
              <a:solidFill>
                <a:srgbClr val="FF0000"/>
              </a:solidFill>
            </a:endParaRPr>
          </a:p>
          <a:p>
            <a:r>
              <a:rPr lang="es-PE" sz="2400" dirty="0" smtClean="0"/>
              <a:t>Extraer métodos que consoliden los lugares a cambiar</a:t>
            </a:r>
            <a:r>
              <a:rPr lang="es-PE" sz="2400" dirty="0"/>
              <a:t>. </a:t>
            </a:r>
            <a:endParaRPr lang="es-PE" sz="2400" dirty="0" smtClean="0"/>
          </a:p>
          <a:p>
            <a:r>
              <a:rPr lang="es-PE" sz="2400" dirty="0" smtClean="0"/>
              <a:t>Cambiar el código dentro de los métodos </a:t>
            </a:r>
            <a:r>
              <a:rPr lang="es-PE" sz="2400" dirty="0" err="1" smtClean="0"/>
              <a:t>extraidos</a:t>
            </a:r>
            <a:r>
              <a:rPr lang="es-PE" sz="2400" dirty="0" smtClean="0"/>
              <a:t>.</a:t>
            </a:r>
          </a:p>
          <a:p>
            <a:r>
              <a:rPr lang="es-PE" sz="2400" dirty="0" smtClean="0"/>
              <a:t>Realizar un </a:t>
            </a:r>
            <a:r>
              <a:rPr lang="es-PE" sz="2400" dirty="0" err="1" smtClean="0"/>
              <a:t>Inline</a:t>
            </a:r>
            <a:r>
              <a:rPr lang="es-PE" sz="2400" dirty="0" smtClean="0"/>
              <a:t> para propagar el cambio y eliminar el método </a:t>
            </a:r>
            <a:r>
              <a:rPr lang="es-PE" sz="2400" dirty="0" err="1" smtClean="0"/>
              <a:t>extraido</a:t>
            </a:r>
            <a:r>
              <a:rPr lang="es-PE" sz="2400" dirty="0" smtClean="0"/>
              <a:t>.</a:t>
            </a:r>
            <a:endParaRPr lang="es-PE" sz="2400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529208" y="289505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Narrowed</a:t>
            </a:r>
            <a:r>
              <a:rPr lang="es-PE" dirty="0"/>
              <a:t> </a:t>
            </a:r>
            <a:r>
              <a:rPr lang="es-PE" dirty="0" err="1"/>
              <a:t>Change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3911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251520" y="1469928"/>
            <a:ext cx="8568952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Agregar el todo nuevo código sin eliminar el anterior, eliminar de manera paulatina el código viejo.</a:t>
            </a:r>
          </a:p>
          <a:p>
            <a:pPr marL="0" indent="0">
              <a:buNone/>
            </a:pPr>
            <a:endParaRPr lang="es-PE" sz="2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PE" sz="2800" dirty="0" smtClean="0">
                <a:solidFill>
                  <a:srgbClr val="FF0000"/>
                </a:solidFill>
              </a:rPr>
              <a:t>Mecánica</a:t>
            </a:r>
          </a:p>
          <a:p>
            <a:r>
              <a:rPr lang="es-PE" sz="2400" dirty="0" smtClean="0"/>
              <a:t>Agregar el nuevo código justo a lado de cada código que queremos cambiar. No eliminar el código antiguo.</a:t>
            </a:r>
          </a:p>
          <a:p>
            <a:r>
              <a:rPr lang="es-PE" sz="2400" dirty="0" smtClean="0"/>
              <a:t>Cuando se haya agregado todo el código nuevo,  ambos deben convivir sin afectar ninguna funcionalidad.</a:t>
            </a:r>
          </a:p>
          <a:p>
            <a:r>
              <a:rPr lang="es-PE" sz="2400" dirty="0" smtClean="0"/>
              <a:t>Gradualmente ir retirando el código antiguo.</a:t>
            </a:r>
          </a:p>
          <a:p>
            <a:endParaRPr lang="es-PE" sz="2800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529208" y="252929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Parallel</a:t>
            </a:r>
            <a:r>
              <a:rPr lang="es-PE" dirty="0"/>
              <a:t> </a:t>
            </a:r>
            <a:r>
              <a:rPr lang="es-PE" dirty="0" err="1"/>
              <a:t>Change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6289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1124744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Aprendiendo Refactoring </a:t>
            </a:r>
            <a:r>
              <a:rPr lang="es-PE" dirty="0" err="1" smtClean="0">
                <a:solidFill>
                  <a:srgbClr val="00823B"/>
                </a:solidFill>
              </a:rPr>
              <a:t>Patterns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429000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Aplicar las técnicas de "</a:t>
            </a:r>
            <a:r>
              <a:rPr lang="es-PE" sz="2400" dirty="0" err="1" smtClean="0"/>
              <a:t>Narrowed</a:t>
            </a:r>
            <a:r>
              <a:rPr lang="es-PE" sz="2400" dirty="0" smtClean="0"/>
              <a:t> </a:t>
            </a:r>
            <a:r>
              <a:rPr lang="es-PE" sz="2400" dirty="0" err="1" smtClean="0"/>
              <a:t>Change</a:t>
            </a:r>
            <a:r>
              <a:rPr lang="es-PE" sz="2400" dirty="0" smtClean="0"/>
              <a:t>" y "</a:t>
            </a:r>
            <a:r>
              <a:rPr lang="es-PE" sz="2400" dirty="0" err="1" smtClean="0"/>
              <a:t>Paralell</a:t>
            </a:r>
            <a:r>
              <a:rPr lang="es-PE" sz="2400" dirty="0" smtClean="0"/>
              <a:t> </a:t>
            </a:r>
            <a:r>
              <a:rPr lang="es-PE" sz="2400" dirty="0" err="1" smtClean="0"/>
              <a:t>Change</a:t>
            </a:r>
            <a:r>
              <a:rPr lang="es-PE" sz="2400" dirty="0" smtClean="0"/>
              <a:t>" para </a:t>
            </a:r>
            <a:r>
              <a:rPr lang="es-PE" sz="2400" dirty="0" err="1" smtClean="0"/>
              <a:t>refactorizar</a:t>
            </a:r>
            <a:r>
              <a:rPr lang="es-PE" sz="2400" dirty="0" smtClean="0"/>
              <a:t> una clase "</a:t>
            </a:r>
            <a:r>
              <a:rPr lang="es-PE" sz="2400" dirty="0" err="1" smtClean="0"/>
              <a:t>Stack</a:t>
            </a:r>
            <a:r>
              <a:rPr lang="es-PE" sz="2400" dirty="0" smtClean="0"/>
              <a:t>". </a:t>
            </a:r>
          </a:p>
        </p:txBody>
      </p:sp>
    </p:spTree>
    <p:extLst>
      <p:ext uri="{BB962C8B-B14F-4D97-AF65-F5344CB8AC3E}">
        <p14:creationId xmlns:p14="http://schemas.microsoft.com/office/powerpoint/2010/main" val="392090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317646" y="1106741"/>
            <a:ext cx="8424936" cy="1596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Para remover código duplicado en métodos grandes o complejos, uniformizarlos de tal manera que sean lo más idénticos posibles.</a:t>
            </a:r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529208" y="242645"/>
            <a:ext cx="8229600" cy="78495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Unified</a:t>
            </a:r>
            <a:r>
              <a:rPr lang="es-PE" dirty="0"/>
              <a:t> </a:t>
            </a:r>
            <a:r>
              <a:rPr lang="es-PE" dirty="0" err="1"/>
              <a:t>Methods</a:t>
            </a:r>
            <a:endParaRPr lang="es-PE" dirty="0"/>
          </a:p>
        </p:txBody>
      </p:sp>
      <p:pic>
        <p:nvPicPr>
          <p:cNvPr id="5" name="Picture 2" descr="http://p.twimg.com/Ap26m73CQAEebn3.jpg:lar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0" t="7995" r="6730" b="29074"/>
          <a:stretch/>
        </p:blipFill>
        <p:spPr bwMode="auto">
          <a:xfrm>
            <a:off x="2547663" y="2635595"/>
            <a:ext cx="4114800" cy="24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467544" y="5211197"/>
            <a:ext cx="82750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800" dirty="0"/>
              <a:t>Extraer el código que es uniforme a todos estos métodos y compartirlo (ya no duplicarlo).</a:t>
            </a:r>
          </a:p>
        </p:txBody>
      </p:sp>
    </p:spTree>
    <p:extLst>
      <p:ext uri="{BB962C8B-B14F-4D97-AF65-F5344CB8AC3E}">
        <p14:creationId xmlns:p14="http://schemas.microsoft.com/office/powerpoint/2010/main" val="142559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Historia 2 – </a:t>
            </a:r>
            <a:r>
              <a:rPr lang="es-PE" dirty="0" err="1" smtClean="0"/>
              <a:t>Knight</a:t>
            </a:r>
            <a:r>
              <a:rPr lang="es-PE" dirty="0" smtClean="0"/>
              <a:t> Capital</a:t>
            </a:r>
            <a:endParaRPr lang="es-PE" dirty="0"/>
          </a:p>
        </p:txBody>
      </p:sp>
      <p:sp>
        <p:nvSpPr>
          <p:cNvPr id="2" name="1 Rectángulo"/>
          <p:cNvSpPr/>
          <p:nvPr/>
        </p:nvSpPr>
        <p:spPr>
          <a:xfrm>
            <a:off x="1694586" y="2677406"/>
            <a:ext cx="5712054" cy="1455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4400" dirty="0"/>
              <a:t>How to lose $172,222 a second for 45 minutes</a:t>
            </a:r>
          </a:p>
        </p:txBody>
      </p:sp>
    </p:spTree>
    <p:extLst>
      <p:ext uri="{BB962C8B-B14F-4D97-AF65-F5344CB8AC3E}">
        <p14:creationId xmlns:p14="http://schemas.microsoft.com/office/powerpoint/2010/main" val="4525188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1124744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Aprendiendo Refactoring </a:t>
            </a:r>
            <a:r>
              <a:rPr lang="es-PE" dirty="0" err="1" smtClean="0">
                <a:solidFill>
                  <a:srgbClr val="00823B"/>
                </a:solidFill>
              </a:rPr>
              <a:t>Patterns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429000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Aplicar las técnicas de "</a:t>
            </a:r>
            <a:r>
              <a:rPr lang="es-PE" sz="2400" dirty="0" err="1" smtClean="0"/>
              <a:t>Unified</a:t>
            </a:r>
            <a:r>
              <a:rPr lang="es-PE" sz="2400" dirty="0" smtClean="0"/>
              <a:t> </a:t>
            </a:r>
            <a:r>
              <a:rPr lang="es-PE" sz="2400" dirty="0" err="1" smtClean="0"/>
              <a:t>Methods</a:t>
            </a:r>
            <a:r>
              <a:rPr lang="es-PE" sz="2400" dirty="0" smtClean="0"/>
              <a:t>" a la jerarquía de clases "</a:t>
            </a:r>
            <a:r>
              <a:rPr lang="es-PE" sz="2400" dirty="0" err="1" smtClean="0"/>
              <a:t>Employee</a:t>
            </a:r>
            <a:r>
              <a:rPr lang="es-PE" sz="2400" dirty="0"/>
              <a:t>"</a:t>
            </a:r>
            <a:r>
              <a:rPr lang="es-PE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98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4" y="45409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/>
              <a:t>Referencias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491520" y="1434496"/>
            <a:ext cx="81609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s-PE" sz="2400" b="1" dirty="0" smtClean="0">
                <a:latin typeface="Arial" pitchFamily="34" charset="0"/>
                <a:cs typeface="Arial" pitchFamily="34" charset="0"/>
              </a:rPr>
              <a:t>Páginas</a:t>
            </a:r>
            <a:endParaRPr lang="es-PE" sz="2000" b="1" dirty="0">
              <a:latin typeface="Arial" pitchFamily="34" charset="0"/>
              <a:cs typeface="Arial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PE" sz="2000" dirty="0" smtClean="0">
                <a:latin typeface="Arial" pitchFamily="34" charset="0"/>
                <a:cs typeface="Arial" pitchFamily="34" charset="0"/>
              </a:rPr>
              <a:t>Martin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fowler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- </a:t>
            </a:r>
            <a:r>
              <a:rPr lang="es-PE" sz="2000" dirty="0" smtClean="0">
                <a:solidFill>
                  <a:schemeClr val="accent5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http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://martinfowler.com/bliki/refactoring.html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 </a:t>
            </a:r>
            <a:endParaRPr lang="es-PE" sz="2000" dirty="0" smtClean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Source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Making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- 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http://sourcemaking.com/refactoring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 </a:t>
            </a:r>
          </a:p>
          <a:p>
            <a:pPr>
              <a:buNone/>
            </a:pPr>
            <a:endParaRPr lang="es-PE" sz="2400" b="1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s-PE" sz="2400" b="1" dirty="0" smtClean="0">
                <a:latin typeface="Arial" pitchFamily="34" charset="0"/>
                <a:cs typeface="Arial" pitchFamily="34" charset="0"/>
              </a:rPr>
              <a:t>Libros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Clean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Code</a:t>
            </a:r>
            <a:endParaRPr lang="es-PE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Improving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the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Design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of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Existing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Code</a:t>
            </a:r>
            <a:endParaRPr lang="es-PE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 smtClean="0">
                <a:latin typeface="Arial" pitchFamily="34" charset="0"/>
                <a:cs typeface="Arial" pitchFamily="34" charset="0"/>
              </a:rPr>
              <a:t>Refactoring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to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Patterns</a:t>
            </a:r>
            <a:endParaRPr lang="es-PE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>
                <a:latin typeface="Arial" pitchFamily="34" charset="0"/>
                <a:ea typeface="Calibri" pitchFamily="34" charset="0"/>
                <a:cs typeface="Arial" pitchFamily="34" charset="0"/>
              </a:rPr>
              <a:t>Refactoring </a:t>
            </a:r>
            <a:r>
              <a:rPr lang="es-PE" sz="2000" dirty="0" err="1" smtClean="0">
                <a:latin typeface="Arial" pitchFamily="34" charset="0"/>
                <a:ea typeface="Calibri" pitchFamily="34" charset="0"/>
                <a:cs typeface="Arial" pitchFamily="34" charset="0"/>
              </a:rPr>
              <a:t>Workbook</a:t>
            </a:r>
            <a:endParaRPr lang="es-PE" sz="2000" dirty="0">
              <a:latin typeface="Arial" pitchFamily="34" charset="0"/>
              <a:ea typeface="Calibri" pitchFamily="34" charset="0"/>
              <a:cs typeface="Arial" pitchFamily="34" charset="0"/>
            </a:endParaRPr>
          </a:p>
        </p:txBody>
      </p:sp>
      <p:sp>
        <p:nvSpPr>
          <p:cNvPr id="6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FF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589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88000"/>
            <a:ext cx="8229600" cy="122568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s-PE" sz="4800" dirty="0">
                <a:solidFill>
                  <a:schemeClr val="tx1"/>
                </a:solidFill>
                <a:effectLst/>
              </a:rPr>
              <a:t>Ejemplo de </a:t>
            </a:r>
            <a:r>
              <a:rPr lang="es-PE" sz="4800" dirty="0" err="1">
                <a:solidFill>
                  <a:schemeClr val="tx1"/>
                </a:solidFill>
                <a:effectLst/>
              </a:rPr>
              <a:t>Technical</a:t>
            </a:r>
            <a:r>
              <a:rPr lang="es-PE" sz="4800" dirty="0">
                <a:solidFill>
                  <a:schemeClr val="tx1"/>
                </a:solidFill>
                <a:effectLst/>
              </a:rPr>
              <a:t> </a:t>
            </a:r>
            <a:r>
              <a:rPr lang="es-PE" sz="4800" dirty="0" err="1">
                <a:solidFill>
                  <a:schemeClr val="tx1"/>
                </a:solidFill>
                <a:effectLst/>
              </a:rPr>
              <a:t>Debt</a:t>
            </a:r>
            <a:r>
              <a:rPr lang="es-PE" sz="4800" dirty="0">
                <a:solidFill>
                  <a:schemeClr val="tx1"/>
                </a:solidFill>
                <a:effectLst/>
              </a:rPr>
              <a:t/>
            </a:r>
            <a:br>
              <a:rPr lang="es-PE" sz="4800" dirty="0">
                <a:solidFill>
                  <a:schemeClr val="tx1"/>
                </a:solidFill>
                <a:effectLst/>
              </a:rPr>
            </a:br>
            <a:r>
              <a:rPr lang="es-PE" sz="3600" dirty="0">
                <a:solidFill>
                  <a:schemeClr val="tx1"/>
                </a:solidFill>
                <a:effectLst/>
              </a:rPr>
              <a:t>(Terriblemente familiar)</a:t>
            </a:r>
            <a:endParaRPr lang="es-PE" sz="4800" dirty="0">
              <a:solidFill>
                <a:schemeClr val="tx1"/>
              </a:solidFill>
              <a:effectLst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162464" y="4520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s-PE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http://img.brightcove.com/video-player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063" y="1855157"/>
            <a:ext cx="4801837" cy="407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414337" y="6067335"/>
            <a:ext cx="8457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PE" sz="1400" dirty="0">
                <a:solidFill>
                  <a:srgbClr val="FF0000"/>
                </a:solidFill>
              </a:rPr>
              <a:t>https://</a:t>
            </a:r>
            <a:r>
              <a:rPr lang="es-PE" sz="1400" dirty="0" smtClean="0">
                <a:solidFill>
                  <a:srgbClr val="FF0000"/>
                </a:solidFill>
              </a:rPr>
              <a:t>elearning.industriallogic.com/gh/submit?Action=PageAction&amp;album=trw&amp;path=recognizingSmells/technicalDebt/technicalDebtMismanagement&amp;devLanguage=Cpp</a:t>
            </a:r>
          </a:p>
        </p:txBody>
      </p:sp>
    </p:spTree>
    <p:extLst>
      <p:ext uri="{BB962C8B-B14F-4D97-AF65-F5344CB8AC3E}">
        <p14:creationId xmlns:p14="http://schemas.microsoft.com/office/powerpoint/2010/main" val="59944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Metáfora</a:t>
            </a:r>
            <a:endParaRPr lang="es-PE" dirty="0"/>
          </a:p>
        </p:txBody>
      </p:sp>
      <p:sp>
        <p:nvSpPr>
          <p:cNvPr id="5" name="4 Rectángulo"/>
          <p:cNvSpPr/>
          <p:nvPr/>
        </p:nvSpPr>
        <p:spPr>
          <a:xfrm>
            <a:off x="572531" y="1302346"/>
            <a:ext cx="48395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/>
              <a:t>Shipping </a:t>
            </a:r>
            <a:r>
              <a:rPr lang="en-US" sz="2400" i="1" dirty="0"/>
              <a:t>first-time code is like going into debt. </a:t>
            </a:r>
            <a:endParaRPr lang="en-US" sz="2400" i="1" dirty="0" smtClean="0"/>
          </a:p>
          <a:p>
            <a:endParaRPr lang="en-US" sz="2400" i="1" dirty="0"/>
          </a:p>
          <a:p>
            <a:r>
              <a:rPr lang="en-US" sz="2400" i="1" dirty="0" smtClean="0"/>
              <a:t>A </a:t>
            </a:r>
            <a:r>
              <a:rPr lang="en-US" sz="2400" i="1" dirty="0"/>
              <a:t>little debt speeds development so long as it is paid back promptly with a rewrite. </a:t>
            </a:r>
            <a:endParaRPr lang="en-US" sz="2400" i="1" dirty="0" smtClean="0"/>
          </a:p>
          <a:p>
            <a:endParaRPr lang="en-US" sz="2400" i="1" dirty="0">
              <a:solidFill>
                <a:schemeClr val="accent2"/>
              </a:solidFill>
            </a:endParaRPr>
          </a:p>
          <a:p>
            <a:r>
              <a:rPr lang="en-US" sz="2400" i="1" dirty="0" smtClean="0">
                <a:solidFill>
                  <a:srgbClr val="FF0000"/>
                </a:solidFill>
              </a:rPr>
              <a:t>The danger </a:t>
            </a:r>
            <a:r>
              <a:rPr lang="en-US" sz="2400" i="1" dirty="0">
                <a:solidFill>
                  <a:srgbClr val="FF0000"/>
                </a:solidFill>
              </a:rPr>
              <a:t>occurs when the debt is not repaid. </a:t>
            </a:r>
            <a:endParaRPr lang="en-US" sz="2400" i="1" dirty="0" smtClean="0">
              <a:solidFill>
                <a:srgbClr val="FF0000"/>
              </a:solidFill>
            </a:endParaRPr>
          </a:p>
          <a:p>
            <a:endParaRPr lang="en-US" sz="2400" i="1" dirty="0">
              <a:solidFill>
                <a:srgbClr val="FF0000"/>
              </a:solidFill>
            </a:endParaRPr>
          </a:p>
          <a:p>
            <a:r>
              <a:rPr lang="en-US" sz="2400" i="1" dirty="0" smtClean="0">
                <a:solidFill>
                  <a:srgbClr val="FF0000"/>
                </a:solidFill>
              </a:rPr>
              <a:t>Every </a:t>
            </a:r>
            <a:r>
              <a:rPr lang="en-US" sz="2400" i="1" dirty="0">
                <a:solidFill>
                  <a:srgbClr val="FF0000"/>
                </a:solidFill>
              </a:rPr>
              <a:t>minute spent on not-quite-right code counts as interest on that debt</a:t>
            </a:r>
            <a:r>
              <a:rPr lang="en-US" sz="2400" i="1" dirty="0" smtClean="0">
                <a:solidFill>
                  <a:srgbClr val="FF0000"/>
                </a:solidFill>
              </a:rPr>
              <a:t>.</a:t>
            </a:r>
            <a:endParaRPr lang="es-PE" sz="2400" i="1" dirty="0">
              <a:solidFill>
                <a:srgbClr val="FF0000"/>
              </a:solidFill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124" y="1676277"/>
            <a:ext cx="3276191" cy="3619048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219" y="5135649"/>
            <a:ext cx="2452000" cy="77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6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Una Definición</a:t>
            </a:r>
            <a:endParaRPr lang="es-PE" dirty="0"/>
          </a:p>
        </p:txBody>
      </p:sp>
      <p:sp>
        <p:nvSpPr>
          <p:cNvPr id="7" name="6 CuadroTexto"/>
          <p:cNvSpPr txBox="1"/>
          <p:nvPr/>
        </p:nvSpPr>
        <p:spPr>
          <a:xfrm>
            <a:off x="1063992" y="2890391"/>
            <a:ext cx="70160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dirty="0" smtClean="0"/>
              <a:t>"</a:t>
            </a:r>
            <a:r>
              <a:rPr lang="en-US" sz="3200" dirty="0" smtClean="0"/>
              <a:t>Technical Debt </a:t>
            </a:r>
            <a:r>
              <a:rPr lang="en-US" sz="3200" dirty="0"/>
              <a:t>is  everything </a:t>
            </a:r>
            <a:r>
              <a:rPr lang="en-US" sz="3200" dirty="0" smtClean="0"/>
              <a:t>that makes </a:t>
            </a:r>
            <a:r>
              <a:rPr lang="en-US" sz="3200" dirty="0"/>
              <a:t>your code harder to change</a:t>
            </a:r>
            <a:r>
              <a:rPr lang="es-PE" sz="3200" dirty="0" smtClean="0"/>
              <a:t>"</a:t>
            </a:r>
            <a:endParaRPr lang="es-PE" sz="32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4429651" y="4229402"/>
            <a:ext cx="3650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Tom </a:t>
            </a:r>
            <a:r>
              <a:rPr lang="en-US" b="1" dirty="0" err="1" smtClean="0">
                <a:solidFill>
                  <a:srgbClr val="FF0000"/>
                </a:solidFill>
              </a:rPr>
              <a:t>Poppendieck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Lean Software Development</a:t>
            </a:r>
            <a:endParaRPr lang="es-P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289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3430</TotalTime>
  <Words>1716</Words>
  <Application>Microsoft Office PowerPoint</Application>
  <PresentationFormat>Presentación en pantalla (4:3)</PresentationFormat>
  <Paragraphs>305</Paragraphs>
  <Slides>61</Slides>
  <Notes>37</Notes>
  <HiddenSlides>3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62" baseType="lpstr">
      <vt:lpstr>Tema de Office</vt:lpstr>
      <vt:lpstr>TECHNICAL DEBT</vt:lpstr>
      <vt:lpstr>Ejercicio Historias Reales</vt:lpstr>
      <vt:lpstr>¿ Cómo nos sentimos acerca de la calidad de nuestro código ahora ?</vt:lpstr>
      <vt:lpstr>¿ Cómo creemos que será la calidad de nuestro código dentro de 6 meses ?</vt:lpstr>
      <vt:lpstr>Historia1 - Drupal</vt:lpstr>
      <vt:lpstr>Historia 2 – Knight Capital</vt:lpstr>
      <vt:lpstr>Ejemplo de Technical Debt (Terriblemente familiar)</vt:lpstr>
      <vt:lpstr>Metáfora</vt:lpstr>
      <vt:lpstr>Una Definición</vt:lpstr>
      <vt:lpstr>Desde el punto de vista de Negocio</vt:lpstr>
      <vt:lpstr>Desde el punto de vista de QA</vt:lpstr>
      <vt:lpstr>Cómo mantener la Deuda Técnica bajo control</vt:lpstr>
      <vt:lpstr>Ejercicio Clean Code VS Dirty Code</vt:lpstr>
      <vt:lpstr>Code Smells</vt:lpstr>
      <vt:lpstr>Code Smells</vt:lpstr>
      <vt:lpstr>Presentación de PowerPoint</vt:lpstr>
      <vt:lpstr>Ejercicio  Aprender y reconocer Code Smells dentro del código</vt:lpstr>
      <vt:lpstr>Ejercicio  Aprender y reconocer Code Smells dentro del código</vt:lpstr>
      <vt:lpstr>Ejercicio  Aprender y reconocer Code Smells dentro del código</vt:lpstr>
      <vt:lpstr>Ejercicio  Aprender y reconocer Code Smells dentro del código</vt:lpstr>
      <vt:lpstr>Duplicated Code</vt:lpstr>
      <vt:lpstr>Switch Statements</vt:lpstr>
      <vt:lpstr>Long Parameter List</vt:lpstr>
      <vt:lpstr>Lazy Class</vt:lpstr>
      <vt:lpstr>Data Clumps</vt:lpstr>
      <vt:lpstr>Shotgun Surgery</vt:lpstr>
      <vt:lpstr>Primitive Obsession</vt:lpstr>
      <vt:lpstr>Feature Envy</vt:lpstr>
      <vt:lpstr>Divergent Change</vt:lpstr>
      <vt:lpstr>Refused Bequest</vt:lpstr>
      <vt:lpstr>Long Method</vt:lpstr>
      <vt:lpstr>Indecent Exposure</vt:lpstr>
      <vt:lpstr>Speculative Generality</vt:lpstr>
      <vt:lpstr>Dead Code</vt:lpstr>
      <vt:lpstr>Presentación de PowerPoint</vt:lpstr>
      <vt:lpstr>Ejercicio  Aprender y reconocer Code Smells dentro del código</vt:lpstr>
      <vt:lpstr>Ejercicio  Aprender y reconocer Code Smells dentro del código</vt:lpstr>
      <vt:lpstr>Ejercicio  Aprender y reconocer Code Smells dentro del código</vt:lpstr>
      <vt:lpstr>Refactoring</vt:lpstr>
      <vt:lpstr>¿Qué es Refactoring ?</vt:lpstr>
      <vt:lpstr>¿Por qué es importante? Por qué necesito arreglar algo si no está roto</vt:lpstr>
      <vt:lpstr>Beneficios del Refactoring</vt:lpstr>
      <vt:lpstr>Presentación de PowerPoint</vt:lpstr>
      <vt:lpstr>Ejercicio  Identificando Refactorings dentro del código.</vt:lpstr>
      <vt:lpstr>¿Cómo refactorizar?</vt:lpstr>
      <vt:lpstr>¿Cómo refactorizar?</vt:lpstr>
      <vt:lpstr>Presentación de PowerPoint</vt:lpstr>
      <vt:lpstr>¿Cómo refactorizar?</vt:lpstr>
      <vt:lpstr>Ejercicio  Aprender a aplicar Refactorings de Forma Manual</vt:lpstr>
      <vt:lpstr>Herramientas Refactoring</vt:lpstr>
      <vt:lpstr>Ejercicio  Aprendiendo a usar las Herramientas de Refactoring</vt:lpstr>
      <vt:lpstr>Ejercicio  Refactorizando de manera Efectiva y Eficiente.</vt:lpstr>
      <vt:lpstr>Ejercicio  Refactoring Golf</vt:lpstr>
      <vt:lpstr>Presentación de PowerPoint</vt:lpstr>
      <vt:lpstr>Refactoring Patterns</vt:lpstr>
      <vt:lpstr>Narrowed Change</vt:lpstr>
      <vt:lpstr>Parallel Change</vt:lpstr>
      <vt:lpstr>Ejercicio  Aprendiendo Refactoring Patterns</vt:lpstr>
      <vt:lpstr>Unified Methods</vt:lpstr>
      <vt:lpstr>Ejercicio  Aprendiendo Refactoring Patterns</vt:lpstr>
      <vt:lpstr>Presentación de PowerPoint</vt:lpstr>
    </vt:vector>
  </TitlesOfParts>
  <Company>Luffi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 Nuñez Salazar</dc:creator>
  <cp:lastModifiedBy>RxmnT</cp:lastModifiedBy>
  <cp:revision>130</cp:revision>
  <dcterms:created xsi:type="dcterms:W3CDTF">2013-11-18T02:24:51Z</dcterms:created>
  <dcterms:modified xsi:type="dcterms:W3CDTF">2013-11-29T03:40:03Z</dcterms:modified>
</cp:coreProperties>
</file>